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13"/>
  </p:notesMasterIdLst>
  <p:handoutMasterIdLst>
    <p:handoutMasterId r:id="rId114"/>
  </p:handoutMasterIdLst>
  <p:sldIdLst>
    <p:sldId id="256" r:id="rId7"/>
    <p:sldId id="363" r:id="rId8"/>
    <p:sldId id="358" r:id="rId9"/>
    <p:sldId id="342" r:id="rId10"/>
    <p:sldId id="343" r:id="rId11"/>
    <p:sldId id="344" r:id="rId12"/>
    <p:sldId id="364" r:id="rId13"/>
    <p:sldId id="272" r:id="rId14"/>
    <p:sldId id="435" r:id="rId15"/>
    <p:sldId id="436" r:id="rId16"/>
    <p:sldId id="440" r:id="rId17"/>
    <p:sldId id="441" r:id="rId18"/>
    <p:sldId id="439" r:id="rId19"/>
    <p:sldId id="437" r:id="rId20"/>
    <p:sldId id="438" r:id="rId21"/>
    <p:sldId id="365" r:id="rId22"/>
    <p:sldId id="347" r:id="rId23"/>
    <p:sldId id="378"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366"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42" r:id="rId66"/>
    <p:sldId id="419" r:id="rId67"/>
    <p:sldId id="420"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367" r:id="rId82"/>
    <p:sldId id="458" r:id="rId83"/>
    <p:sldId id="459" r:id="rId84"/>
    <p:sldId id="460" r:id="rId85"/>
    <p:sldId id="461" r:id="rId86"/>
    <p:sldId id="462" r:id="rId87"/>
    <p:sldId id="463" r:id="rId88"/>
    <p:sldId id="464" r:id="rId89"/>
    <p:sldId id="465" r:id="rId90"/>
    <p:sldId id="466" r:id="rId91"/>
    <p:sldId id="467" r:id="rId92"/>
    <p:sldId id="468" r:id="rId93"/>
    <p:sldId id="469" r:id="rId94"/>
    <p:sldId id="470" r:id="rId95"/>
    <p:sldId id="471" r:id="rId96"/>
    <p:sldId id="472" r:id="rId97"/>
    <p:sldId id="473" r:id="rId98"/>
    <p:sldId id="474" r:id="rId99"/>
    <p:sldId id="475" r:id="rId100"/>
    <p:sldId id="368" r:id="rId101"/>
    <p:sldId id="359" r:id="rId102"/>
    <p:sldId id="476" r:id="rId103"/>
    <p:sldId id="373" r:id="rId104"/>
    <p:sldId id="374" r:id="rId105"/>
    <p:sldId id="375" r:id="rId106"/>
    <p:sldId id="376" r:id="rId107"/>
    <p:sldId id="377" r:id="rId108"/>
    <p:sldId id="372" r:id="rId109"/>
    <p:sldId id="434" r:id="rId110"/>
    <p:sldId id="370" r:id="rId111"/>
    <p:sldId id="371" r:id="rId11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894">
          <p15:clr>
            <a:srgbClr val="A4A3A4"/>
          </p15:clr>
        </p15:guide>
        <p15:guide id="2" pos="912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73145"/>
  </p:normalViewPr>
  <p:slideViewPr>
    <p:cSldViewPr snapToGrid="0">
      <p:cViewPr>
        <p:scale>
          <a:sx n="76" d="100"/>
          <a:sy n="76" d="100"/>
        </p:scale>
        <p:origin x="-384" y="-632"/>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3/22/16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3/22/16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Writing Great Unit Tests with </a:t>
            </a:r>
            <a:r>
              <a:rPr lang="en-US" baseline="0" dirty="0" err="1" smtClean="0"/>
              <a:t>ChefSpec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914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878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83095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integration test, the one defined in </a:t>
            </a:r>
            <a:r>
              <a:rPr lang="en-US" baseline="0" dirty="0" err="1" smtClean="0"/>
              <a:t>ServerSpec</a:t>
            </a:r>
            <a:r>
              <a:rPr lang="en-US" baseline="0" dirty="0" smtClean="0"/>
              <a:t>, executed through Test Kitchen to ensure the recipes we write behave as we expect on the test instances we define. The benefit of writing tests focused around the Resource Collection will allow us to gain feedback quickly and build a better development workflow.</a:t>
            </a:r>
          </a:p>
          <a:p>
            <a:endParaRPr lang="en-US" baseline="0" dirty="0" smtClean="0"/>
          </a:p>
          <a:p>
            <a:r>
              <a:rPr lang="en-US" baseline="0" dirty="0" smtClean="0"/>
              <a:t>This next group exercise we will review the existing </a:t>
            </a:r>
            <a:r>
              <a:rPr lang="en-US" baseline="0" dirty="0" err="1" smtClean="0"/>
              <a:t>ChefSpec</a:t>
            </a:r>
            <a:r>
              <a:rPr lang="en-US" baseline="0" dirty="0" smtClean="0"/>
              <a:t> specifications defined for us and how we can expand them to capture our additional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1642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generating recipe files we were also given a matching specification </a:t>
            </a:r>
            <a:r>
              <a:rPr lang="en-US" dirty="0" smtClean="0"/>
              <a:t>file in the</a:t>
            </a:r>
            <a:r>
              <a:rPr lang="en-US" baseline="0" dirty="0" smtClean="0"/>
              <a:t> 'spec/unit' directory. The </a:t>
            </a:r>
            <a:r>
              <a:rPr lang="en-US" baseline="0" dirty="0" err="1" smtClean="0"/>
              <a:t>ChefSpec</a:t>
            </a:r>
            <a:r>
              <a:rPr lang="en-US" baseline="0" dirty="0" smtClean="0"/>
              <a:t> defined specifications are all contained within this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37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the default</a:t>
            </a:r>
            <a:r>
              <a:rPr lang="en-US" baseline="0" dirty="0" smtClean="0"/>
              <a:t> specification file and lets read through and begin to understand the initial expectation that is automatically defined.</a:t>
            </a:r>
          </a:p>
          <a:p>
            <a:endParaRPr lang="en-US" baseline="0" dirty="0" smtClean="0"/>
          </a:p>
          <a:p>
            <a:r>
              <a:rPr lang="en-US" baseline="0" dirty="0" smtClean="0"/>
              <a:t>The expectations defined in this initially generated specification file should look a little familiar. This is because </a:t>
            </a:r>
            <a:r>
              <a:rPr lang="en-US" baseline="0" dirty="0" err="1" smtClean="0"/>
              <a:t>ChefSpec</a:t>
            </a:r>
            <a:r>
              <a:rPr lang="en-US" baseline="0" dirty="0" smtClean="0"/>
              <a:t> is built on </a:t>
            </a:r>
            <a:r>
              <a:rPr lang="en-US" baseline="0" dirty="0" err="1" smtClean="0"/>
              <a:t>Rspec</a:t>
            </a:r>
            <a:r>
              <a:rPr lang="en-US" baseline="0" dirty="0" smtClean="0"/>
              <a:t>. Similar to how </a:t>
            </a:r>
            <a:r>
              <a:rPr lang="en-US" baseline="0" dirty="0" err="1" smtClean="0"/>
              <a:t>ServerSpec</a:t>
            </a:r>
            <a:r>
              <a:rPr lang="en-US" baseline="0" dirty="0" smtClean="0"/>
              <a:t> is built. </a:t>
            </a:r>
            <a:r>
              <a:rPr lang="en-US" baseline="0" dirty="0" err="1" smtClean="0"/>
              <a:t>ChefSpec</a:t>
            </a:r>
            <a:r>
              <a:rPr lang="en-US" baseline="0" dirty="0" smtClean="0"/>
              <a:t> requires a little more setup as we are creating an in-memory execution.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158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smtClean="0"/>
              <a:t>spec_helper</a:t>
            </a:r>
            <a:r>
              <a:rPr lang="en-US" baseline="0" dirty="0" smtClean="0"/>
              <a:t>' file found within the root of the 'spec' directory.</a:t>
            </a:r>
          </a:p>
          <a:p>
            <a:endParaRPr lang="en-US" baseline="0" dirty="0" smtClean="0"/>
          </a:p>
          <a:p>
            <a:r>
              <a:rPr lang="en-US" baseline="0" dirty="0" err="1" smtClean="0"/>
              <a:t>ChefSpec</a:t>
            </a:r>
            <a:r>
              <a:rPr lang="en-US" baseline="0" dirty="0" smtClean="0"/>
              <a:t> employs </a:t>
            </a:r>
            <a:r>
              <a:rPr lang="en-US" baseline="0" dirty="0" err="1" smtClean="0"/>
              <a:t>RSpec's</a:t>
            </a:r>
            <a:r>
              <a:rPr lang="en-US" baseline="0" dirty="0" smtClean="0"/>
              <a:t> example groups to describe the cookbook's recipe. This is stating that the examples we defined within this outer example group all relate to the </a:t>
            </a:r>
            <a:r>
              <a:rPr lang="en-US" baseline="0" dirty="0" err="1" smtClean="0"/>
              <a:t>httpd</a:t>
            </a:r>
            <a:r>
              <a:rPr lang="en-US" baseline="0" dirty="0" smtClean="0"/>
              <a:t>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an unspecified platform.</a:t>
            </a:r>
          </a:p>
          <a:p>
            <a:endParaRPr lang="en-US" baseline="0" dirty="0" smtClean="0"/>
          </a:p>
          <a:p>
            <a:r>
              <a:rPr lang="en-US" baseline="0" dirty="0" smtClean="0"/>
              <a:t>Instructor Note: 'describe' and 'context' are almost completely interchangeable with one exception. 'context' cannot be used as the outermost example group.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51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835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a:t>
            </a:r>
            <a:r>
              <a:rPr lang="en-US" baseline="0" dirty="0" err="1" smtClean="0"/>
              <a:t>chef_run</a:t>
            </a:r>
            <a:r>
              <a:rPr lang="en-US" baseline="0" dirty="0" smtClean="0"/>
              <a:t>' helper there is being provided by the 'let' defined above the example within the same context. Defining the '</a:t>
            </a:r>
            <a:r>
              <a:rPr lang="en-US" baseline="0" dirty="0" err="1" smtClean="0"/>
              <a:t>chef_run</a:t>
            </a:r>
            <a:r>
              <a:rPr lang="en-US" baseline="0" dirty="0" smtClean="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smtClean="0"/>
          </a:p>
          <a:p>
            <a:r>
              <a:rPr lang="en-US" baseline="0" dirty="0" smtClean="0"/>
              <a:t>The '</a:t>
            </a:r>
            <a:r>
              <a:rPr lang="en-US" baseline="0" dirty="0" err="1" smtClean="0"/>
              <a:t>ServerRunner</a:t>
            </a:r>
            <a:r>
              <a:rPr lang="en-US" baseline="0" dirty="0" smtClean="0"/>
              <a:t>' is a class defined within the '</a:t>
            </a:r>
            <a:r>
              <a:rPr lang="en-US" baseline="0" dirty="0" err="1" smtClean="0"/>
              <a:t>ChefSpec</a:t>
            </a:r>
            <a:r>
              <a:rPr lang="en-US" baseline="0" dirty="0" smtClean="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smtClean="0"/>
              <a:t>described_recipe</a:t>
            </a:r>
            <a:r>
              <a:rPr lang="en-US" baseline="0" dirty="0" smtClean="0"/>
              <a:t>'</a:t>
            </a:r>
          </a:p>
          <a:p>
            <a:endParaRPr lang="en-US" baseline="0" dirty="0" smtClean="0"/>
          </a:p>
          <a:p>
            <a:r>
              <a:rPr lang="en-US" baseline="0" dirty="0" smtClean="0"/>
              <a:t>The parameter '</a:t>
            </a:r>
            <a:r>
              <a:rPr lang="en-US" baseline="0" dirty="0" err="1" smtClean="0"/>
              <a:t>described_recipe</a:t>
            </a:r>
            <a:r>
              <a:rPr lang="en-US" baseline="0" dirty="0" smtClean="0"/>
              <a:t>' refers to the recipe defined in the outermost describe. This is mostly for convenience so that we do not have to redefine the same String multiple times within the same specification file.</a:t>
            </a:r>
          </a:p>
          <a:p>
            <a:endParaRPr lang="en-US" baseline="0" dirty="0" smtClean="0"/>
          </a:p>
          <a:p>
            <a:r>
              <a:rPr lang="en-US" baseline="0" dirty="0" smtClean="0"/>
              <a:t>The goal of this single, boilerplate example is very simple: perform a chef-client run and ensure there are no errors. Now, let's execute this specification.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83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execute the</a:t>
            </a:r>
            <a:r>
              <a:rPr lang="en-US" baseline="0" dirty="0" smtClean="0"/>
              <a:t> specification file defined you will need to run the command '</a:t>
            </a:r>
            <a:r>
              <a:rPr lang="en-US" baseline="0" dirty="0" err="1" smtClean="0"/>
              <a:t>rspec</a:t>
            </a:r>
            <a:r>
              <a:rPr lang="en-US" baseline="0" dirty="0" smtClean="0"/>
              <a:t>'. The '</a:t>
            </a:r>
            <a:r>
              <a:rPr lang="en-US" baseline="0" dirty="0" err="1" smtClean="0"/>
              <a:t>rspec</a:t>
            </a:r>
            <a:r>
              <a:rPr lang="en-US" baseline="0" dirty="0" smtClean="0"/>
              <a:t>' command was installed with the Chef Development Kit (</a:t>
            </a:r>
            <a:r>
              <a:rPr lang="en-US" baseline="0" dirty="0" err="1" smtClean="0"/>
              <a:t>ChefDK</a:t>
            </a:r>
            <a:r>
              <a:rPr lang="en-US" baseline="0" dirty="0" smtClean="0"/>
              <a:t>) on the workstation. It is contained in an additional folder of tools embedded within the </a:t>
            </a:r>
            <a:r>
              <a:rPr lang="en-US" baseline="0" dirty="0" err="1" smtClean="0"/>
              <a:t>ChefDK</a:t>
            </a:r>
            <a:r>
              <a:rPr lang="en-US" baseline="0" dirty="0" smtClean="0"/>
              <a:t> that are not added to the system path. This is because some Chef developers are Ruby developers and may already have a version of RSpec installed. Specifying the 'chef exec' as a prefix loads the context of all these embedded tools and allows them to be executed on the command-line.</a:t>
            </a:r>
          </a:p>
          <a:p>
            <a:endParaRPr lang="en-US" baseline="0" dirty="0" smtClean="0"/>
          </a:p>
          <a:p>
            <a:r>
              <a:rPr lang="en-US" baseline="0" dirty="0" smtClean="0"/>
              <a:t>The '</a:t>
            </a:r>
            <a:r>
              <a:rPr lang="en-US" baseline="0" dirty="0" err="1" smtClean="0"/>
              <a:t>rspec</a:t>
            </a:r>
            <a:r>
              <a:rPr lang="en-US" baseline="0" dirty="0" smtClean="0"/>
              <a:t>' command accepts many parameters. The most important one is used here and that is specifying the file path to the specification we want to execute. When the command executes a summary of the executed examples will be displayed at the bottom. At this moment it looks like the one expectation completes successfully. The chef run completes without any errors.</a:t>
            </a:r>
          </a:p>
          <a:p>
            <a:endParaRPr lang="en-US" baseline="0" dirty="0" smtClean="0"/>
          </a:p>
          <a:p>
            <a:r>
              <a:rPr lang="en-US" baseline="0" dirty="0" smtClean="0"/>
              <a:t>Instructor Note: On the workstations the learners do not need to prepend the </a:t>
            </a:r>
            <a:r>
              <a:rPr lang="en-US" baseline="0" dirty="0" err="1" smtClean="0"/>
              <a:t>rspec</a:t>
            </a:r>
            <a:r>
              <a:rPr lang="en-US" baseline="0" dirty="0" smtClean="0"/>
              <a:t> command with 'chef exec'. This is because '</a:t>
            </a:r>
            <a:r>
              <a:rPr lang="en-US" baseline="0" dirty="0" err="1" smtClean="0"/>
              <a:t>rspec</a:t>
            </a:r>
            <a:r>
              <a:rPr lang="en-US" baseline="0" dirty="0" smtClean="0"/>
              <a:t>' and all the other tools embedded in the </a:t>
            </a:r>
            <a:r>
              <a:rPr lang="en-US" baseline="0" dirty="0" err="1" smtClean="0"/>
              <a:t>ChefDK</a:t>
            </a:r>
            <a:r>
              <a:rPr lang="en-US" baseline="0" dirty="0" smtClean="0"/>
              <a:t> have been added to the path. On a learner's local system this is likely not the case and so they will need to type this entire command with prefix.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622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language and the tool that will allow us to express our expectations. We now need to examine the recipe again to see what example or examples we want to define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7772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a:t>
            </a:r>
            <a:r>
              <a:rPr lang="en-US" baseline="0" dirty="0" smtClean="0"/>
              <a:t> default recipe we commented out the line that included the install recipe from the </a:t>
            </a:r>
            <a:r>
              <a:rPr lang="en-US" baseline="0" dirty="0" err="1" smtClean="0"/>
              <a:t>httpd</a:t>
            </a:r>
            <a:r>
              <a:rPr lang="en-US" baseline="0" dirty="0" smtClean="0"/>
              <a:t> cookbook. This seems like an expectation that we want to define. When converging the default recipe we expect that the install recipe from the </a:t>
            </a:r>
            <a:r>
              <a:rPr lang="en-US" baseline="0" dirty="0" err="1" smtClean="0"/>
              <a:t>httpd</a:t>
            </a:r>
            <a:r>
              <a:rPr lang="en-US" baseline="0" dirty="0" smtClean="0"/>
              <a:t> cookbook would be included.</a:t>
            </a:r>
          </a:p>
          <a:p>
            <a:endParaRPr lang="en-US" baseline="0" dirty="0" smtClean="0"/>
          </a:p>
          <a:p>
            <a:r>
              <a:rPr lang="en-US" baseline="0" dirty="0" smtClean="0"/>
              <a:t>We do not yet know how to define this expectation but we know the work that we want to accomplish. So lets take this one step at a time then and first capture the description for the example even if we do not yet know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159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we can describe the example that we want to create without having to know how to define the expectation by defining an example without the block. RSpec treats these examples without the associated block as a pending test.</a:t>
            </a:r>
          </a:p>
          <a:p>
            <a:endParaRPr lang="en-US" baseline="0" dirty="0" smtClean="0"/>
          </a:p>
          <a:p>
            <a:r>
              <a:rPr lang="en-US" baseline="0" dirty="0" smtClean="0"/>
              <a:t>This is an incredibly useful feature when you want to start expressing your examples. This allows you to quickly identify all the examples without getting mired in the details of their implementation.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8738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executing '</a:t>
            </a:r>
            <a:r>
              <a:rPr lang="en-US" baseline="0" dirty="0" err="1" smtClean="0"/>
              <a:t>rspec</a:t>
            </a:r>
            <a:r>
              <a:rPr lang="en-US" baseline="0" dirty="0" smtClean="0"/>
              <a:t>' again we should see the new pending example that we defined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894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RSpec's</a:t>
            </a:r>
            <a:r>
              <a:rPr lang="en-US" baseline="0" dirty="0" smtClean="0"/>
              <a:t> pending summary is similar to the failure summary. The pending examples are identified and then finally they are collected together in list. Each pending example will show the words you used in the description text in a single sentence. Below that it will state the example is not yet implemented and then finally display the file path and line number of where it can be found.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85043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summary will</a:t>
            </a:r>
            <a:r>
              <a:rPr lang="en-US" baseline="0" dirty="0" smtClean="0"/>
              <a:t> now display that an additional example has been added and it will be reported as being set to pending.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8860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defined</a:t>
            </a:r>
            <a:r>
              <a:rPr lang="en-US" baseline="0" dirty="0" smtClean="0"/>
              <a:t> the pending example, setting up the work for ourselves, it is time to learn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620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how to express an expectation we need to go to the documentation. The </a:t>
            </a:r>
            <a:r>
              <a:rPr lang="en-US" baseline="0" dirty="0" err="1" smtClean="0"/>
              <a:t>ChefSpec</a:t>
            </a:r>
            <a:r>
              <a:rPr lang="en-US" baseline="0" dirty="0" smtClean="0"/>
              <a:t> README provides a wealth of examples in the README. In the past an '</a:t>
            </a:r>
            <a:r>
              <a:rPr lang="en-US" baseline="0" dirty="0" err="1" smtClean="0"/>
              <a:t>include_recipe</a:t>
            </a:r>
            <a:r>
              <a:rPr lang="en-US" baseline="0" dirty="0" smtClean="0"/>
              <a:t>' example has been one of the many examples shared in the README. Use the search feature of your browser to find it within the document.</a:t>
            </a:r>
          </a:p>
          <a:p>
            <a:endParaRPr lang="en-US" baseline="0" dirty="0" smtClean="0"/>
          </a:p>
          <a:p>
            <a:r>
              <a:rPr lang="en-US" baseline="0" dirty="0" smtClean="0"/>
              <a:t>If it is not there, the </a:t>
            </a:r>
            <a:r>
              <a:rPr lang="en-US" baseline="0" dirty="0" err="1" smtClean="0"/>
              <a:t>ChefSpec</a:t>
            </a:r>
            <a:r>
              <a:rPr lang="en-US" baseline="0" dirty="0" smtClean="0"/>
              <a:t> project has a top-level folder named 'examples' which contains examples for nearly every feature that </a:t>
            </a:r>
            <a:r>
              <a:rPr lang="en-US" baseline="0" dirty="0" err="1" smtClean="0"/>
              <a:t>ChefSpec</a:t>
            </a:r>
            <a:r>
              <a:rPr lang="en-US" baseline="0" dirty="0" smtClean="0"/>
              <a:t> is able to define expectations. Searching through there you will find a folder titled '</a:t>
            </a:r>
            <a:r>
              <a:rPr lang="en-US" baseline="0" dirty="0" err="1" smtClean="0"/>
              <a:t>include_recipe</a:t>
            </a:r>
            <a:r>
              <a:rPr lang="en-US" baseline="0" dirty="0" smtClean="0"/>
              <a:t>', within it should a folder the shows the recipes and the matching specifications.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8073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file we now need to expand the example to include the expectation we want to write. To do that we add a 'do' to the end of the example. We move to the next line, indent two spaces and then define the following expectation. The expectation uses a natural language way of expressing the expectation. Here we are expressing the expectation that the '</a:t>
            </a:r>
            <a:r>
              <a:rPr lang="en-US" baseline="0" dirty="0" err="1" smtClean="0"/>
              <a:t>chef_run</a:t>
            </a:r>
            <a:r>
              <a:rPr lang="en-US" baseline="0" dirty="0" smtClean="0"/>
              <a:t>' includes the recipe with the specified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91485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example defined with the expectation when we execute '</a:t>
            </a:r>
            <a:r>
              <a:rPr lang="en-US" baseline="0" dirty="0" err="1" smtClean="0"/>
              <a:t>rspec</a:t>
            </a:r>
            <a:r>
              <a:rPr lang="en-US" baseline="0" dirty="0" smtClean="0"/>
              <a:t>' we see the failure that eluded us we ran 'kitchen converge &amp; verify' on an existing very quickly.</a:t>
            </a:r>
          </a:p>
          <a:p>
            <a:endParaRPr lang="en-US" baseline="0" dirty="0" smtClean="0"/>
          </a:p>
          <a:p>
            <a:r>
              <a:rPr lang="en-US" baseline="0" dirty="0" smtClean="0"/>
              <a:t>The failure summary here is similar to the failure summary return by RSpec when employed by Test Kitchen. The example is displayed, the expectation is expressed, the failure to meet expectation and file name and line number within the file where to find the expectation.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292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a failing test it is time to fix the problem.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577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default recipe it is time to restore the code that we previously commented out.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0173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a:t>
            </a:r>
            <a:r>
              <a:rPr lang="en-US" baseline="0" dirty="0" smtClean="0"/>
              <a:t> '</a:t>
            </a:r>
            <a:r>
              <a:rPr lang="en-US" baseline="0" dirty="0" err="1" smtClean="0"/>
              <a:t>rspec</a:t>
            </a:r>
            <a:r>
              <a:rPr lang="en-US" baseline="0" dirty="0" smtClean="0"/>
              <a:t>' one more time should show the previous failing example now as a passing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0670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can confidently state that the default recipe includes the install recipe and we can receive this verification in a faster feedback cycle then we saw with running 'kitchen test'.</a:t>
            </a:r>
          </a:p>
          <a:p>
            <a:endParaRPr lang="en-US" baseline="0" dirty="0" smtClean="0"/>
          </a:p>
          <a:p>
            <a:r>
              <a:rPr lang="en-US" baseline="0" dirty="0" smtClean="0"/>
              <a:t>Mutation testing is not Test Driven Development (TDD) but the act that we performed was fairly close. This is a tactic that is useful when you are writing expectations for already defined recipes for existing cookbooks or when it feels near impossible to start with the tests first. This process does one of the important aspects of TDD which is ensure the expectations we set correctly capture the state of the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713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continued to use the mutation testing approach we would find similar problems with in the other recipes that we developed. Together let's work through defining examples for this recipe and then you will have a lab later to complete the remaining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941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when we generated the recipe with the</a:t>
            </a:r>
            <a:r>
              <a:rPr lang="en-US" baseline="0" dirty="0" smtClean="0"/>
              <a:t> 'chef' command-line utility a matching specification file was also generated. Similar to the default recipe specification the install recipe specification contains a single example that ensures that the chef run completes without error.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178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rspec</a:t>
            </a:r>
            <a:r>
              <a:rPr lang="en-US" dirty="0" smtClean="0"/>
              <a:t>'</a:t>
            </a:r>
            <a:r>
              <a:rPr lang="en-US" baseline="0" dirty="0" smtClean="0"/>
              <a:t> we can verify that the one example completes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82796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install</a:t>
            </a:r>
            <a:r>
              <a:rPr lang="en-US" baseline="0" dirty="0" smtClean="0"/>
              <a:t> recipe installs the necessary the necessary software for the webserver. We can start by writing a pending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430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 is</a:t>
            </a:r>
            <a:r>
              <a:rPr lang="en-US" baseline="0" dirty="0" smtClean="0"/>
              <a:t> time returned to the documentation. Again, the </a:t>
            </a:r>
            <a:r>
              <a:rPr lang="en-US" baseline="0" dirty="0" err="1" smtClean="0"/>
              <a:t>ChefSpec</a:t>
            </a:r>
            <a:r>
              <a:rPr lang="en-US" baseline="0" dirty="0" smtClean="0"/>
              <a:t> documentation contains a lot of examples in the README and the examples directory. Using either of those find an example of an expectation expressing that a packaged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333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a good example we found in the documentation we can return to the example and define the example. In our case we want to assert that the the chef run installs the package '</a:t>
            </a:r>
            <a:r>
              <a:rPr lang="en-US" baseline="0" dirty="0" err="1" smtClean="0"/>
              <a:t>httpd</a:t>
            </a:r>
            <a:r>
              <a:rPr lang="en-US" baseline="0" dirty="0" smtClean="0"/>
              <a: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4037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Expressing an expectation for the state of resources in the 'Resource Collection' uses a particular matcher. Express the name of the action joined together with the type of the resource and has the parameter that is the name of the resource.</a:t>
            </a:r>
          </a:p>
          <a:p>
            <a:endParaRPr lang="en-US" baseline="0" dirty="0" smtClean="0"/>
          </a:p>
          <a:p>
            <a:r>
              <a:rPr lang="en-US" baseline="0" dirty="0" smtClean="0"/>
              <a:t>The expectation defined here is slightly different than the previous example. In the first example the expect uses braces. This is Ruby's shorthand notation to represent a block. The reason in this expectation we want to use a block is that if the chef run were to raise an error we need to catch it. Catching it requires that we wrap the code we want to execute within a block.</a:t>
            </a:r>
          </a:p>
          <a:p>
            <a:endParaRPr lang="en-US" baseline="0" dirty="0" smtClean="0"/>
          </a:p>
          <a:p>
            <a:r>
              <a:rPr lang="en-US" baseline="0" dirty="0" smtClean="0"/>
              <a:t>Using the parenthesis is passing the '</a:t>
            </a:r>
            <a:r>
              <a:rPr lang="en-US" baseline="0" dirty="0" err="1" smtClean="0"/>
              <a:t>chef_run</a:t>
            </a:r>
            <a:r>
              <a:rPr lang="en-US" baseline="0" dirty="0" smtClean="0"/>
              <a:t>' helper as a parameter to the 'expect' method. In this instance we do not expect an error to take place and instead want to make assertions on the state of the chef run. If an error were to be raised the expectation would not catch it and instead of the expectation failing you would see an error message.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6786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done writing this expectation and execute the test suite we see that we now have 2 examples that both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3520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now have an expectation that expresses the state for the install recipe. But before we declare victory it is time to verify that the expectations truly are working.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5974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 test passes and you have never seen it fail. How do you know it works? Without ever seeing a failure there is situation where we could be seeing a 'false positive'. This is because we did not develop this expectation with the test first. In this instance we have not done anything wrong. We simply need to ensure that the expectation we define will fail if we were to modify the code that we are testing.</a:t>
            </a:r>
          </a:p>
          <a:p>
            <a:endParaRPr lang="en-US" baseline="0" dirty="0" smtClean="0"/>
          </a:p>
          <a:p>
            <a:r>
              <a:rPr lang="en-US" baseline="0" dirty="0" smtClean="0"/>
              <a:t>To do that it is time for us to return to the recipe and modify it, mutate it, to ensure that the test fails.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6257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simple mutation is to</a:t>
            </a:r>
            <a:r>
              <a:rPr lang="en-US" baseline="0" dirty="0" smtClean="0"/>
              <a:t> remove the resource by commenting it out or removing it. We could also choose to rename the name of the resource.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3324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run the tests we now see that there is an error in the execution. The change that we made to the recipe, the removal of the resource, generates this error. We can state with confidence that the expectation that we defined properly insures our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1149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restore</a:t>
            </a:r>
            <a:r>
              <a:rPr lang="en-US" baseline="0" dirty="0" smtClean="0"/>
              <a:t> the mutation we introduced.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16129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a:t>
            </a:r>
            <a:r>
              <a:rPr lang="en-US" baseline="0" dirty="0" smtClean="0"/>
              <a:t> that all the examples complete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623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walked through ensuring this recipe has the necessary expectations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216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Writing Great Unit Tests with </a:t>
            </a:r>
            <a:r>
              <a:rPr lang="en-US" baseline="0" dirty="0" err="1" smtClean="0"/>
              <a:t>ChefSpec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4753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initially</a:t>
            </a:r>
            <a:r>
              <a:rPr lang="en-US" baseline="0" dirty="0" smtClean="0"/>
              <a:t> set out to create a cookbook that was more modular we broke the concerns of the webserver into three different recipes. This would allow an opportunity for cookbook authors within our organization re-use components of the cookbook by including only the recipes that they want.</a:t>
            </a:r>
          </a:p>
          <a:p>
            <a:endParaRPr lang="en-US" baseline="0" dirty="0" smtClean="0"/>
          </a:p>
          <a:p>
            <a:r>
              <a:rPr lang="en-US" baseline="0" dirty="0" smtClean="0"/>
              <a:t>Sometimes you do not want to re-define an entire new recipe and simply want to provide a different name or version for the package; a single file path for the configuration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828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each recipe we defined the resources  necessary to bring the webserver into the desired state. When we expressed these resources we did so with values that worked for this platform and version of the Operating System (OS).</a:t>
            </a:r>
          </a:p>
          <a:p>
            <a:endParaRPr lang="en-US" baseline="0" dirty="0" smtClean="0"/>
          </a:p>
          <a:p>
            <a:r>
              <a:rPr lang="en-US" baseline="0" dirty="0" smtClean="0"/>
              <a:t>The configuration recipe defined a file resource with a path to the location for the default HTML page. This path is hard-coded for this particular platform. If we had a situation where another cookbook or environment or role wanted to use this recipe but provide a custom value we could not do that unless we talk about making the file path a node attribute.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2505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can define node attributes which are added to the node object after the initial discovery is done by </a:t>
            </a:r>
            <a:r>
              <a:rPr lang="en-US" baseline="0" dirty="0" err="1" smtClean="0"/>
              <a:t>Ohai</a:t>
            </a:r>
            <a:r>
              <a:rPr lang="en-US" baseline="0" dirty="0" smtClean="0"/>
              <a:t>. </a:t>
            </a:r>
            <a:r>
              <a:rPr lang="en-US" baseline="0" dirty="0" err="1" smtClean="0"/>
              <a:t>Ohai</a:t>
            </a:r>
            <a:r>
              <a:rPr lang="en-US" baseline="0" dirty="0" smtClean="0"/>
              <a:t> attributes are considered automatic and cannot be overwritten. However, the attributes defined in a cookbook can come in variety of levels. This allows for cookbooks to define a base value which another cookbook can replace when needed.</a:t>
            </a:r>
          </a:p>
          <a:p>
            <a:endParaRPr lang="en-US" baseline="0" dirty="0" smtClean="0"/>
          </a:p>
          <a:p>
            <a:r>
              <a:rPr lang="en-US" baseline="0" dirty="0" smtClean="0"/>
              <a:t>That is the kind of flexibility that we want to implement in our cookbook.</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8652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will walk through refactoring the install recipe continuing to use our tests to prove that we have not caused a regression in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2660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have expectations in place we can start with a change to the install recipe. Here we are replacing the package name with a node attribute that we have yet to define in the attributes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8188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 change. </a:t>
            </a:r>
            <a:r>
              <a:rPr lang="en-US" dirty="0" smtClean="0"/>
              <a:t>Before</a:t>
            </a:r>
            <a:r>
              <a:rPr lang="en-US" baseline="0" dirty="0" smtClean="0"/>
              <a:t> we define the node attribute we should run the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4247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executin</a:t>
            </a:r>
            <a:r>
              <a:rPr lang="en-US" baseline="0" dirty="0" smtClean="0"/>
              <a:t>g '</a:t>
            </a:r>
            <a:r>
              <a:rPr lang="en-US" baseline="0" dirty="0" err="1" smtClean="0"/>
              <a:t>rspec</a:t>
            </a:r>
            <a:r>
              <a:rPr lang="en-US" baseline="0" dirty="0" smtClean="0"/>
              <a:t>' against all the examples that we have defined we see a large number of failures. The failure summary will show us that the chef run failed with an error. This error is informing us that we attempted to retrieve an attribute from the node object that does not exist. All of the failures should be the same.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2620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it is time to create the attributes file and define the necessary attribute.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4262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'chef' tool is able to generate attributes. All it requires is the name of the file when you are inside the cookbook. We are currently inside the cookbook directory so now we need to give it a name.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360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standard name for the attributes file is 'default'. This command will generate an attributes file named '</a:t>
            </a:r>
            <a:r>
              <a:rPr lang="en-US" baseline="0" dirty="0" err="1" smtClean="0"/>
              <a:t>default.rb</a:t>
            </a:r>
            <a:r>
              <a:rPr lang="en-US" baseline="0" dirty="0" smtClean="0"/>
              <a:t>' in the attributes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9726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verify that by looking</a:t>
            </a:r>
            <a:r>
              <a:rPr lang="en-US" baseline="0" dirty="0" smtClean="0"/>
              <a:t> in the attributes directory to see the file has been generated.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90423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a:t>
            </a:r>
            <a:r>
              <a:rPr lang="en-US" baseline="0" dirty="0" smtClean="0"/>
              <a:t> is time to edit the attributes file and define the node attribute. Here we are defining the node attribute at the default level. Setting it to default will allow other cookbooks to override it if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986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change should fix</a:t>
            </a:r>
            <a:r>
              <a:rPr lang="en-US" baseline="0" dirty="0" smtClean="0"/>
              <a:t> all the examples that we broke when we used the node attribute without having defined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20070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here show all the examples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0998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a:t>
            </a:r>
            <a:r>
              <a:rPr lang="en-US" baseline="0" dirty="0" smtClean="0"/>
              <a:t> the expectations having been met we can confidently say that the cookbook has been refactored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4639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4897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process of</a:t>
            </a:r>
            <a:r>
              <a:rPr lang="en-US" baseline="0" dirty="0" smtClean="0"/>
              <a:t> implementing the use of the node attribute in the recipe or in the attributes file we could have made a mistake. We proved that the examples would have caught the error. </a:t>
            </a:r>
          </a:p>
          <a:p>
            <a:endParaRPr lang="en-US" baseline="0" dirty="0" smtClean="0"/>
          </a:p>
          <a:p>
            <a:r>
              <a:rPr lang="en-US" baseline="0" dirty="0" smtClean="0"/>
              <a:t>What if an error occurred and we were unable to find it? Occasionally you will implement a change wrong and then find yourself staring at the failing expectations wondering what is wrong.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29963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06807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smtClean="0"/>
              <a:t>setup; execute; verify.</a:t>
            </a:r>
          </a:p>
          <a:p>
            <a:endParaRPr lang="en-US" baseline="0" dirty="0" smtClean="0"/>
          </a:p>
          <a:p>
            <a:r>
              <a:rPr lang="en-US" baseline="0" dirty="0" smtClean="0"/>
              <a:t>That feedback is not very interactive. There are moments where you want to be to stop the execution at a particular point and ask some questions.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45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32725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smtClean="0"/>
          </a:p>
          <a:p>
            <a:r>
              <a:rPr lang="en-US" baseline="0" dirty="0" smtClean="0"/>
              <a:t>Ruby has a well supported debugger project named 'Pry'. 'Pry' is a Ruby gem that is already installed in the Chef Development Kit (Chef 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4639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using</a:t>
            </a:r>
            <a:r>
              <a:rPr lang="en-US" baseline="0" dirty="0" smtClean="0"/>
              <a:t> Pry we need to create an issue for ourselves to troubleshoot. Doing so will allow us to see some of the power of Pry.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88941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3418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use Pry</a:t>
            </a:r>
            <a:r>
              <a:rPr lang="en-US" baseline="0" dirty="0" smtClean="0"/>
              <a:t> you first have to specify a require statement. The require here will look for a file name 'pry' give up on finding it locally and then look for the file inside all of the installed gems.</a:t>
            </a:r>
          </a:p>
          <a:p>
            <a:endParaRPr lang="en-US" baseline="0" dirty="0" smtClean="0"/>
          </a:p>
          <a:p>
            <a:r>
              <a:rPr lang="en-US" baseline="0" dirty="0" smtClean="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smtClean="0"/>
          </a:p>
          <a:p>
            <a:r>
              <a:rPr lang="en-US" baseline="0" dirty="0" smtClean="0"/>
              <a:t>Wherever we want to set a breakpoint we can place these two lines.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0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breakpoint cannot break itself. We need to execute the code to cause the execution to pause. The best way to do that is execute the tests that we have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5445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27816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the summary of the code around the breakpoint is a prompt. Pry launches a Read-</a:t>
            </a:r>
            <a:r>
              <a:rPr lang="en-US" baseline="0" dirty="0" err="1" smtClean="0"/>
              <a:t>Eval</a:t>
            </a:r>
            <a:r>
              <a:rPr lang="en-US" baseline="0" dirty="0" smtClean="0"/>
              <a:t>-Print-Loop (REPL). At this prompt we can type in a number of commands and any Ruby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6626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provided by Pry is probably the 'help' command. Within the results of this you will see all the</a:t>
            </a:r>
            <a:r>
              <a:rPr lang="en-US" baseline="0" dirty="0" smtClean="0"/>
              <a:t> commands available. The help will display in a scrolling page like a Linux man page. To escape out of the help output and return to being able to type in commands you will need to enter the keystrokes ':q'</a:t>
            </a:r>
          </a:p>
          <a:p>
            <a:endParaRPr lang="en-US" baseline="0" dirty="0" smtClean="0"/>
          </a:p>
          <a:p>
            <a:r>
              <a:rPr lang="en-US" baseline="0" dirty="0" smtClean="0"/>
              <a:t>Instructor Note: This content introduces Pry but will not go into explaining all of the different features.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0121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809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p>
          <a:p>
            <a:endParaRPr lang="en-US" baseline="0" dirty="0" smtClean="0"/>
          </a:p>
          <a:p>
            <a:r>
              <a:rPr lang="en-US" baseline="0" dirty="0" smtClean="0"/>
              <a:t>We see in this example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473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39766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are satisfied with what you have discovered it is time to exit. Pry provides two versions of exit:</a:t>
            </a:r>
          </a:p>
          <a:p>
            <a:endParaRPr lang="en-US" baseline="0" dirty="0" smtClean="0"/>
          </a:p>
          <a:p>
            <a:r>
              <a:rPr lang="en-US" baseline="0" dirty="0" smtClean="0"/>
              <a:t>'exit' which will resume the execution and stop at any other breakpoints along the way.</a:t>
            </a:r>
          </a:p>
          <a:p>
            <a:r>
              <a:rPr lang="en-US" baseline="0" dirty="0" smtClean="0"/>
              <a:t>'exit!' which halts the execution immediately and returns you to your shell.</a:t>
            </a:r>
          </a:p>
          <a:p>
            <a:endParaRPr lang="en-US" baseline="0" dirty="0" smtClean="0"/>
          </a:p>
          <a:p>
            <a:r>
              <a:rPr lang="en-US" baseline="0" dirty="0" smtClean="0"/>
              <a:t>In this situation we want to halt the execution immediately as we have discovered the issue.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593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a:t>
            </a:r>
            <a:r>
              <a:rPr lang="en-US" baseline="0" dirty="0" smtClean="0"/>
              <a:t> discovered the issue in this scenario it is time to remove the breakpoint and restore the attributes code back to its correct state.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4153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6468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small exercise</a:t>
            </a:r>
            <a:r>
              <a:rPr lang="en-US" baseline="0" dirty="0" smtClean="0"/>
              <a:t> focused on a small subset of what is possible with Pry. It is a powerful tool that will aid you in understand the execution of the system much faster than tests alone.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032153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9883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54427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55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726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417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798912412"/>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7763595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2"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1" r:id="rId11"/>
    <p:sldLayoutId id="2147483873"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7.xml"/><Relationship Id="rId2" Type="http://schemas.openxmlformats.org/officeDocument/2006/relationships/hyperlink" Target="https://relishapp.com/rspe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hyperlink" Target="https://docs.chef.io/attributes.html%23attribute-preceden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hyperlink" Target="http://pryrepl.or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Gain Important Insights from the README</a:t>
            </a:r>
            <a:endParaRPr lang="en-US" dirty="0"/>
          </a:p>
        </p:txBody>
      </p:sp>
      <p:sp>
        <p:nvSpPr>
          <p:cNvPr id="7" name="Content Placeholder 6"/>
          <p:cNvSpPr>
            <a:spLocks noGrp="1"/>
          </p:cNvSpPr>
          <p:nvPr>
            <p:ph sz="quarter" idx="10"/>
          </p:nvPr>
        </p:nvSpPr>
        <p:spPr/>
        <p:txBody>
          <a:bodyPr/>
          <a:lstStyle/>
          <a:p>
            <a:r>
              <a:rPr lang="en-US" b="1" dirty="0"/>
              <a:t># </a:t>
            </a:r>
            <a:r>
              <a:rPr lang="en-US" b="1" dirty="0" err="1"/>
              <a:t>httpd</a:t>
            </a:r>
            <a:endParaRPr lang="en-US" b="1" dirty="0"/>
          </a:p>
          <a:p>
            <a:endParaRPr lang="en-US" b="1" dirty="0"/>
          </a:p>
          <a:p>
            <a:r>
              <a:rPr lang="en-US" b="1" dirty="0"/>
              <a:t>TODO: Enter the cookbook description here.</a:t>
            </a:r>
          </a:p>
          <a:p>
            <a:endParaRPr lang="en-US" b="1" dirty="0"/>
          </a:p>
        </p:txBody>
      </p:sp>
      <p:sp>
        <p:nvSpPr>
          <p:cNvPr id="8" name="Text Placeholder 7"/>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README.md</a:t>
            </a:r>
            <a:endParaRPr lang="en-US" dirty="0"/>
          </a:p>
        </p:txBody>
      </p:sp>
    </p:spTree>
    <p:extLst>
      <p:ext uri="{BB962C8B-B14F-4D97-AF65-F5344CB8AC3E}">
        <p14:creationId xmlns:p14="http://schemas.microsoft.com/office/powerpoint/2010/main" val="233114068"/>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Watch more Webinars.</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9873776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0461260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ü"/>
            </a:pPr>
            <a:r>
              <a:rPr lang="en-US" b="1" dirty="0" smtClean="0"/>
              <a:t>Debugging</a:t>
            </a:r>
            <a:endParaRPr lang="en-US" b="1" dirty="0"/>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15315193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69393382"/>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121104" y="2706859"/>
            <a:ext cx="14423693" cy="5189584"/>
          </a:xfrm>
        </p:spPr>
        <p:txBody>
          <a:bodyPr/>
          <a:lstStyle/>
          <a:p>
            <a:r>
              <a:rPr lang="en-US" b="1" dirty="0"/>
              <a:t>commit 4ad7914230b67bcaf534b2f121a08359eae18fde</a:t>
            </a:r>
          </a:p>
          <a:p>
            <a:r>
              <a:rPr lang="en-US" b="1" dirty="0"/>
              <a:t>Author: Franklin Webber &lt;</a:t>
            </a:r>
            <a:r>
              <a:rPr lang="en-US" b="1" dirty="0" err="1"/>
              <a:t>franklin.webber@gmail.com</a:t>
            </a:r>
            <a:r>
              <a:rPr lang="en-US" b="1" dirty="0"/>
              <a:t>&gt;</a:t>
            </a:r>
          </a:p>
          <a:p>
            <a:r>
              <a:rPr lang="en-US" b="1" dirty="0"/>
              <a:t>Date:   Tue Mar 22 10:57:45 2016 -0500</a:t>
            </a:r>
          </a:p>
          <a:p>
            <a:endParaRPr lang="en-US" b="1" dirty="0"/>
          </a:p>
          <a:p>
            <a:r>
              <a:rPr lang="en-US" b="1" dirty="0"/>
              <a:t>    Initial Commit</a:t>
            </a:r>
          </a:p>
          <a:p>
            <a:endParaRPr lang="en-US" b="1" dirty="0"/>
          </a:p>
          <a:p>
            <a:r>
              <a:rPr lang="en-US" b="1" dirty="0"/>
              <a:t>    Sorry future me I didn't write a README. But at least I wrote a git commit message.</a:t>
            </a:r>
          </a:p>
        </p:txBody>
      </p:sp>
      <p:sp>
        <p:nvSpPr>
          <p:cNvPr id="8" name="Text Placeholder 7"/>
          <p:cNvSpPr>
            <a:spLocks noGrp="1"/>
          </p:cNvSpPr>
          <p:nvPr>
            <p:ph type="body" sz="quarter" idx="11"/>
          </p:nvPr>
        </p:nvSpPr>
        <p:spPr>
          <a:xfrm>
            <a:off x="1121104" y="1337149"/>
            <a:ext cx="14422528" cy="1236037"/>
          </a:xfrm>
        </p:spPr>
        <p:txBody>
          <a:bodyPr/>
          <a:lstStyle/>
          <a:p>
            <a:r>
              <a:rPr lang="en-US" dirty="0" smtClean="0"/>
              <a:t>&gt; cd </a:t>
            </a:r>
            <a:r>
              <a:rPr lang="en-US" dirty="0" err="1" smtClean="0"/>
              <a:t>httpd</a:t>
            </a:r>
            <a:endParaRPr lang="en-US" dirty="0" smtClean="0"/>
          </a:p>
          <a:p>
            <a:r>
              <a:rPr lang="en-US" dirty="0" smtClean="0"/>
              <a:t>&gt; git log</a:t>
            </a:r>
          </a:p>
        </p:txBody>
      </p:sp>
      <p:sp>
        <p:nvSpPr>
          <p:cNvPr id="6" name="Title 5"/>
          <p:cNvSpPr>
            <a:spLocks noGrp="1"/>
          </p:cNvSpPr>
          <p:nvPr>
            <p:ph type="title"/>
          </p:nvPr>
        </p:nvSpPr>
        <p:spPr/>
        <p:txBody>
          <a:bodyPr/>
          <a:lstStyle/>
          <a:p>
            <a:r>
              <a:rPr lang="en-US" dirty="0" smtClean="0"/>
              <a:t>Find the Culprit</a:t>
            </a:r>
            <a:endParaRPr lang="en-US" dirty="0"/>
          </a:p>
        </p:txBody>
      </p:sp>
    </p:spTree>
    <p:extLst>
      <p:ext uri="{BB962C8B-B14F-4D97-AF65-F5344CB8AC3E}">
        <p14:creationId xmlns:p14="http://schemas.microsoft.com/office/powerpoint/2010/main" val="3827061019"/>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Kitchen Configuration File</a:t>
            </a:r>
            <a:endParaRPr lang="en-US" dirty="0"/>
          </a:p>
        </p:txBody>
      </p:sp>
      <p:sp>
        <p:nvSpPr>
          <p:cNvPr id="3" name="Content Placeholder 2"/>
          <p:cNvSpPr>
            <a:spLocks noGrp="1"/>
          </p:cNvSpPr>
          <p:nvPr>
            <p:ph sz="quarter" idx="10"/>
          </p:nvPr>
        </p:nvSpPr>
        <p:spPr/>
        <p:txBody>
          <a:bodyPr>
            <a:normAutofit/>
          </a:bodyPr>
          <a:lstStyle/>
          <a:p>
            <a:r>
              <a:rPr lang="en-US" b="1" dirty="0" smtClean="0"/>
              <a:t># ... TOP OF THE FILE ...</a:t>
            </a:r>
          </a:p>
          <a:p>
            <a:endParaRPr lang="en-US" b="1" dirty="0"/>
          </a:p>
          <a:p>
            <a:r>
              <a:rPr lang="en-US" b="1" dirty="0"/>
              <a:t>platforms:</a:t>
            </a:r>
          </a:p>
          <a:p>
            <a:r>
              <a:rPr lang="en-US" b="1" dirty="0"/>
              <a:t>  - name: centos-6.7</a:t>
            </a:r>
          </a:p>
          <a:p>
            <a:endParaRPr lang="en-US" b="1" dirty="0"/>
          </a:p>
          <a:p>
            <a:r>
              <a:rPr lang="en-US" b="1" dirty="0"/>
              <a:t>suites:</a:t>
            </a:r>
          </a:p>
          <a:p>
            <a:r>
              <a:rPr lang="en-US" b="1" dirty="0"/>
              <a:t>  - name: default</a:t>
            </a:r>
          </a:p>
          <a:p>
            <a:r>
              <a:rPr lang="en-US" b="1" dirty="0"/>
              <a:t>    </a:t>
            </a:r>
            <a:r>
              <a:rPr lang="en-US" b="1" dirty="0" err="1"/>
              <a:t>run_list</a:t>
            </a:r>
            <a:r>
              <a:rPr lang="en-US" b="1" dirty="0"/>
              <a:t>:</a:t>
            </a:r>
          </a:p>
          <a:p>
            <a:r>
              <a:rPr lang="en-US" b="1" dirty="0"/>
              <a:t>      - recipe[</a:t>
            </a:r>
            <a:r>
              <a:rPr lang="en-US" b="1" dirty="0" err="1"/>
              <a:t>httpd</a:t>
            </a:r>
            <a:r>
              <a:rPr lang="en-US" b="1" dirty="0"/>
              <a:t>::default]</a:t>
            </a:r>
          </a:p>
          <a:p>
            <a:r>
              <a:rPr lang="en-US" b="1" dirty="0"/>
              <a:t>    attributes:</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2742709494"/>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Purpose from the Integration Tests</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/test/integration/default/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149272334"/>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b="1" dirty="0"/>
              <a:t>#</a:t>
            </a:r>
          </a:p>
          <a:p>
            <a:r>
              <a:rPr lang="en-US" b="1" dirty="0"/>
              <a:t># Cookbook Name:: </a:t>
            </a:r>
            <a:r>
              <a:rPr lang="en-US" b="1" dirty="0" err="1"/>
              <a:t>httpd</a:t>
            </a:r>
            <a:endParaRPr lang="en-US" b="1" dirty="0"/>
          </a:p>
          <a:p>
            <a:r>
              <a:rPr lang="en-US" b="1" dirty="0"/>
              <a:t># Recipe:: default</a:t>
            </a:r>
          </a:p>
          <a:p>
            <a:r>
              <a:rPr lang="en-US" b="1" dirty="0"/>
              <a:t>#</a:t>
            </a:r>
          </a:p>
          <a:p>
            <a:r>
              <a:rPr lang="en-US" b="1" dirty="0"/>
              <a:t># Copyright (c) 2016 The Authors, All Rights Reserved.</a:t>
            </a:r>
          </a:p>
          <a:p>
            <a:r>
              <a:rPr lang="en-US" b="1" dirty="0" err="1"/>
              <a:t>include_recipe</a:t>
            </a:r>
            <a:r>
              <a:rPr lang="en-US" b="1" dirty="0"/>
              <a:t> '</a:t>
            </a:r>
            <a:r>
              <a:rPr lang="en-US" b="1" dirty="0" err="1"/>
              <a:t>httpd</a:t>
            </a:r>
            <a:r>
              <a:rPr lang="en-US" b="1" dirty="0"/>
              <a:t>::install'</a:t>
            </a:r>
          </a:p>
          <a:p>
            <a:endParaRPr lang="en-US" b="1" dirty="0"/>
          </a:p>
          <a:p>
            <a:r>
              <a:rPr lang="en-US" b="1" dirty="0"/>
              <a:t>file '/</a:t>
            </a:r>
            <a:r>
              <a:rPr lang="en-US" b="1" dirty="0" err="1"/>
              <a:t>var</a:t>
            </a:r>
            <a:r>
              <a:rPr lang="en-US" b="1" dirty="0"/>
              <a:t>/www/html/</a:t>
            </a:r>
            <a:r>
              <a:rPr lang="en-US" b="1" dirty="0" err="1"/>
              <a:t>index.html</a:t>
            </a:r>
            <a:r>
              <a:rPr lang="en-US" b="1" dirty="0"/>
              <a:t>' do</a:t>
            </a:r>
          </a:p>
          <a:p>
            <a:r>
              <a:rPr lang="en-US" b="1" dirty="0"/>
              <a:t>  content '&lt;h1&gt;Welcome Home!&lt;/h1&gt;'</a:t>
            </a:r>
          </a:p>
          <a:p>
            <a:r>
              <a:rPr lang="en-US" b="1" dirty="0"/>
              <a:t>end</a:t>
            </a:r>
          </a:p>
          <a:p>
            <a:endParaRPr lang="en-US" b="1" dirty="0"/>
          </a:p>
          <a:p>
            <a:r>
              <a:rPr lang="en-US" b="1" dirty="0"/>
              <a:t>service '</a:t>
            </a:r>
            <a:r>
              <a:rPr lang="en-US" b="1" dirty="0" err="1"/>
              <a:t>httpd</a:t>
            </a:r>
            <a:r>
              <a:rPr lang="en-US" b="1" dirty="0"/>
              <a:t>' do</a:t>
            </a:r>
          </a:p>
          <a:p>
            <a:r>
              <a:rPr lang="en-US" b="1" dirty="0"/>
              <a:t>  action [:enable, :start]</a:t>
            </a:r>
          </a:p>
          <a:p>
            <a:r>
              <a:rPr lang="en-US" b="1"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739302153"/>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Install Recipe</a:t>
            </a:r>
            <a:endParaRPr lang="en-US" dirty="0"/>
          </a:p>
        </p:txBody>
      </p:sp>
      <p:sp>
        <p:nvSpPr>
          <p:cNvPr id="3" name="Content Placeholder 2"/>
          <p:cNvSpPr>
            <a:spLocks noGrp="1"/>
          </p:cNvSpPr>
          <p:nvPr>
            <p:ph sz="quarter" idx="10"/>
          </p:nvPr>
        </p:nvSpPr>
        <p:spPr/>
        <p:txBody>
          <a:bodyPr/>
          <a:lstStyle/>
          <a:p>
            <a:r>
              <a:rPr lang="en-US" b="1" dirty="0"/>
              <a:t>#</a:t>
            </a:r>
          </a:p>
          <a:p>
            <a:r>
              <a:rPr lang="en-US" b="1" dirty="0"/>
              <a:t># Cookbook Name:: </a:t>
            </a:r>
            <a:r>
              <a:rPr lang="en-US" b="1" dirty="0" err="1"/>
              <a:t>httpd</a:t>
            </a:r>
            <a:endParaRPr lang="en-US" b="1" dirty="0"/>
          </a:p>
          <a:p>
            <a:r>
              <a:rPr lang="en-US" b="1" dirty="0"/>
              <a:t># Recipe:: install</a:t>
            </a:r>
          </a:p>
          <a:p>
            <a:r>
              <a:rPr lang="en-US" b="1" dirty="0"/>
              <a:t>#</a:t>
            </a:r>
          </a:p>
          <a:p>
            <a:r>
              <a:rPr lang="en-US" b="1" dirty="0"/>
              <a:t># Copyright (c) 2016 The Authors, All Rights Reserved.</a:t>
            </a:r>
          </a:p>
          <a:p>
            <a:r>
              <a:rPr lang="en-US" b="1" dirty="0"/>
              <a:t>package '</a:t>
            </a:r>
            <a:r>
              <a:rPr lang="en-US" b="1" dirty="0" err="1"/>
              <a:t>httpd</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85602830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Time to get to work!</a:t>
            </a:r>
            <a:endParaRPr lang="en-US" sz="1800" dirty="0" smtClean="0">
              <a:solidFill>
                <a:schemeClr val="tx2"/>
              </a:solidFill>
            </a:endParaRPr>
          </a:p>
        </p:txBody>
      </p:sp>
    </p:spTree>
    <p:extLst>
      <p:ext uri="{BB962C8B-B14F-4D97-AF65-F5344CB8AC3E}">
        <p14:creationId xmlns:p14="http://schemas.microsoft.com/office/powerpoint/2010/main" val="16907500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9629408"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9629408"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11491582"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5348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5" name="Rectangle 14"/>
          <p:cNvSpPr/>
          <p:nvPr/>
        </p:nvSpPr>
        <p:spPr bwMode="auto">
          <a:xfrm>
            <a:off x="11545386"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9477009"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Build Resource Collection</a:t>
            </a:r>
            <a:endParaRPr lang="en-US" sz="5400" dirty="0"/>
          </a:p>
        </p:txBody>
      </p:sp>
      <p:sp>
        <p:nvSpPr>
          <p:cNvPr id="18" name="Subtitle 4"/>
          <p:cNvSpPr>
            <a:spLocks noGrp="1"/>
          </p:cNvSpPr>
          <p:nvPr>
            <p:ph type="subTitle" idx="1"/>
          </p:nvPr>
        </p:nvSpPr>
        <p:spPr>
          <a:xfrm>
            <a:off x="1671637" y="3430180"/>
            <a:ext cx="9477009" cy="3188079"/>
          </a:xfrm>
        </p:spPr>
        <p:txBody>
          <a:bodyPr/>
          <a:lstStyle/>
          <a:p>
            <a:r>
              <a:rPr lang="en-US" dirty="0" smtClean="0"/>
              <a:t>The resource collection is a list of all the resources and recipes loaded across all the recipes within the run list.</a:t>
            </a:r>
          </a:p>
        </p:txBody>
      </p:sp>
      <p:sp>
        <p:nvSpPr>
          <p:cNvPr id="19" name="Rounded Rectangle 18"/>
          <p:cNvSpPr/>
          <p:nvPr/>
        </p:nvSpPr>
        <p:spPr bwMode="auto">
          <a:xfrm>
            <a:off x="11545386" y="716388"/>
            <a:ext cx="4098471"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11545386" y="716389"/>
            <a:ext cx="4098471" cy="4448736"/>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50383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225743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069810"/>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9060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3" name="Group 2"/>
          <p:cNvGrpSpPr/>
          <p:nvPr/>
        </p:nvGrpSpPr>
        <p:grpSpPr>
          <a:xfrm>
            <a:off x="1646341" y="5655360"/>
            <a:ext cx="13836398" cy="1419713"/>
            <a:chOff x="1646341" y="3558746"/>
            <a:chExt cx="13836398" cy="1419713"/>
          </a:xfrm>
        </p:grpSpPr>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1" y="3558746"/>
              <a:ext cx="5877866" cy="543697"/>
            </a:xfrm>
            <a:prstGeom prst="rect">
              <a:avLst/>
            </a:prstGeom>
          </p:spPr>
          <p:txBody>
            <a:bodyPr vert="horz" wrap="square" lIns="91440" tIns="91440" rIns="91440" bIns="91440" rtlCol="0">
              <a:noAutofit/>
            </a:bodyPr>
            <a:lstStyle/>
            <a:p>
              <a:r>
                <a:rPr lang="en-US" sz="3200" dirty="0" smtClean="0"/>
                <a:t>Test Kitchen using </a:t>
              </a:r>
              <a:r>
                <a:rPr lang="en-US" sz="3200" dirty="0" err="1" smtClean="0"/>
                <a:t>ServerSpec</a:t>
              </a:r>
              <a:endParaRPr lang="en-US" sz="3200" dirty="0" smtClean="0"/>
            </a:p>
          </p:txBody>
        </p:sp>
      </p:grpSp>
      <p:grpSp>
        <p:nvGrpSpPr>
          <p:cNvPr id="4" name="Group 3"/>
          <p:cNvGrpSpPr/>
          <p:nvPr/>
        </p:nvGrpSpPr>
        <p:grpSpPr>
          <a:xfrm>
            <a:off x="1671638" y="3558746"/>
            <a:ext cx="11604142" cy="1498809"/>
            <a:chOff x="1646340" y="5229237"/>
            <a:chExt cx="11604142" cy="1498809"/>
          </a:xfrm>
        </p:grpSpPr>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589970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 While Developing Cookbooks</a:t>
            </a:r>
            <a:endParaRPr lang="en-US" dirty="0"/>
          </a:p>
        </p:txBody>
      </p:sp>
      <p:sp>
        <p:nvSpPr>
          <p:cNvPr id="3" name="Content Placeholder 2"/>
          <p:cNvSpPr>
            <a:spLocks noGrp="1"/>
          </p:cNvSpPr>
          <p:nvPr>
            <p:ph sz="quarter" idx="11"/>
          </p:nvPr>
        </p:nvSpPr>
        <p:spPr/>
        <p:txBody>
          <a:bodyPr/>
          <a:lstStyle/>
          <a:p>
            <a:r>
              <a:rPr lang="en-US" dirty="0"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tidy life is a healthy life.</a:t>
            </a:r>
          </a:p>
        </p:txBody>
      </p:sp>
    </p:spTree>
    <p:extLst>
      <p:ext uri="{BB962C8B-B14F-4D97-AF65-F5344CB8AC3E}">
        <p14:creationId xmlns:p14="http://schemas.microsoft.com/office/powerpoint/2010/main" val="658354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smtClean="0"/>
              <a:t>        </a:t>
            </a:r>
            <a:r>
              <a:rPr lang="en-US" dirty="0"/>
              <a:t>├──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a:p>
            <a:r>
              <a:rPr lang="en-US"/>
              <a:t>2 </a:t>
            </a:r>
            <a:r>
              <a:rPr lang="en-US" smtClean="0"/>
              <a:t>directories, 6 </a:t>
            </a:r>
            <a:r>
              <a:rPr lang="en-US" dirty="0"/>
              <a:t>files</a:t>
            </a:r>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4955715"/>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Spec Directory</a:t>
            </a:r>
            <a:endParaRPr lang="en-US" dirty="0"/>
          </a:p>
        </p:txBody>
      </p:sp>
    </p:spTree>
    <p:extLst>
      <p:ext uri="{BB962C8B-B14F-4D97-AF65-F5344CB8AC3E}">
        <p14:creationId xmlns:p14="http://schemas.microsoft.com/office/powerpoint/2010/main" val="8419434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46838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a:t>
            </a:r>
            <a:r>
              <a:rPr lang="en-US" smtClean="0">
                <a:solidFill>
                  <a:schemeClr val="bg1"/>
                </a:solidFill>
              </a:rPr>
              <a:t>::recipe name</a:t>
            </a:r>
            <a:endParaRPr lang="en-US" dirty="0" smtClean="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763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33999"/>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5941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require '</a:t>
            </a:r>
            <a:r>
              <a:rPr lang="en-US" dirty="0" err="1" smtClean="0"/>
              <a:t>spec_helper</a:t>
            </a:r>
            <a:r>
              <a:rPr lang="en-US" dirty="0" smtClean="0"/>
              <a:t>'</a:t>
            </a:r>
          </a:p>
          <a:p>
            <a:endParaRPr lang="en-US" dirty="0" smtClean="0"/>
          </a:p>
          <a:p>
            <a:r>
              <a:rPr lang="en-US" dirty="0" smtClean="0"/>
              <a:t>describe '</a:t>
            </a:r>
            <a:r>
              <a:rPr lang="en-US" dirty="0" err="1" smtClean="0"/>
              <a:t>httpd</a:t>
            </a:r>
            <a:r>
              <a:rPr lang="en-US" dirty="0" smtClean="0"/>
              <a:t>::default' do</a:t>
            </a:r>
          </a:p>
          <a:p>
            <a:r>
              <a:rPr lang="en-US" dirty="0" smtClean="0"/>
              <a:t>  context 'When all attributes are default, on an unspecified platform' do</a:t>
            </a:r>
          </a:p>
          <a:p>
            <a:r>
              <a:rPr lang="en-US" dirty="0" smtClean="0"/>
              <a:t>    let(:</a:t>
            </a:r>
            <a:r>
              <a:rPr lang="en-US" dirty="0" err="1" smtClean="0"/>
              <a:t>chef_run</a:t>
            </a:r>
            <a:r>
              <a:rPr lang="en-US" dirty="0" smtClean="0"/>
              <a:t>) do</a:t>
            </a:r>
          </a:p>
          <a:p>
            <a:r>
              <a:rPr lang="en-US" dirty="0" smtClean="0"/>
              <a:t>      runner = </a:t>
            </a:r>
            <a:r>
              <a:rPr lang="en-US" dirty="0" err="1" smtClean="0"/>
              <a:t>ChefSpec</a:t>
            </a:r>
            <a:r>
              <a:rPr lang="en-US" dirty="0" smtClean="0"/>
              <a:t>::</a:t>
            </a:r>
            <a:r>
              <a:rPr lang="en-US" dirty="0" err="1" smtClean="0"/>
              <a:t>ServerRunner.new</a:t>
            </a:r>
            <a:endParaRPr lang="en-US" dirty="0" smtClean="0"/>
          </a:p>
          <a:p>
            <a:r>
              <a:rPr lang="en-US" dirty="0" smtClean="0"/>
              <a:t>      </a:t>
            </a:r>
            <a:r>
              <a:rPr lang="en-US" dirty="0" err="1" smtClean="0"/>
              <a:t>runner.converge</a:t>
            </a:r>
            <a:r>
              <a:rPr lang="en-US" dirty="0" smtClean="0"/>
              <a:t>(</a:t>
            </a:r>
            <a:r>
              <a:rPr lang="en-US" dirty="0" err="1" smtClean="0"/>
              <a:t>described_recipe</a:t>
            </a:r>
            <a:r>
              <a:rPr lang="en-US" dirty="0" smtClean="0"/>
              <a:t>)</a:t>
            </a:r>
          </a:p>
          <a:p>
            <a:r>
              <a:rPr lang="en-US" dirty="0" smtClean="0"/>
              <a:t>    end</a:t>
            </a:r>
          </a:p>
          <a:p>
            <a:endParaRPr lang="en-US" dirty="0" smtClean="0"/>
          </a:p>
          <a:p>
            <a:r>
              <a:rPr lang="en-US" dirty="0" smtClean="0"/>
              <a:t>    it 'converges successfully' do</a:t>
            </a:r>
          </a:p>
          <a:p>
            <a:r>
              <a:rPr lang="en-US" dirty="0" smtClean="0"/>
              <a:t>      expect { </a:t>
            </a:r>
            <a:r>
              <a:rPr lang="en-US" dirty="0" err="1" smtClean="0"/>
              <a:t>chef_run</a:t>
            </a:r>
            <a:r>
              <a:rPr lang="en-US" dirty="0" smtClean="0"/>
              <a:t> }.</a:t>
            </a:r>
            <a:r>
              <a:rPr lang="en-US" dirty="0" err="1" smtClean="0"/>
              <a:t>to_not</a:t>
            </a:r>
            <a:r>
              <a:rPr lang="en-US" dirty="0" smtClean="0"/>
              <a:t> </a:t>
            </a:r>
            <a:r>
              <a:rPr lang="en-US" dirty="0" err="1" smtClean="0"/>
              <a:t>raise_error</a:t>
            </a:r>
            <a:endParaRPr lang="en-US" dirty="0" smtClean="0"/>
          </a:p>
          <a:p>
            <a:r>
              <a:rPr lang="en-US" dirty="0" smtClean="0"/>
              <a:t>    end</a:t>
            </a:r>
          </a:p>
          <a:p>
            <a:r>
              <a:rPr lang="en-US" dirty="0" smtClean="0"/>
              <a:t>  end</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described recipe</a:t>
            </a:r>
          </a:p>
        </p:txBody>
      </p:sp>
      <p:cxnSp>
        <p:nvCxnSpPr>
          <p:cNvPr id="9" name="Straight Connector 8"/>
          <p:cNvCxnSpPr/>
          <p:nvPr/>
        </p:nvCxnSpPr>
        <p:spPr>
          <a:xfrm>
            <a:off x="3922643" y="6427304"/>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075044"/>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endCxn id="5" idx="0"/>
          </p:cNvCxnSpPr>
          <p:nvPr/>
        </p:nvCxnSpPr>
        <p:spPr>
          <a:xfrm flipH="1">
            <a:off x="2307401" y="6427304"/>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smtClean="0">
                <a:solidFill>
                  <a:schemeClr val="bg1"/>
                </a:solidFill>
              </a:rPr>
              <a:t>chef_run</a:t>
            </a:r>
            <a:r>
              <a:rPr lang="en-US" sz="2800" dirty="0" smtClean="0">
                <a:solidFill>
                  <a:schemeClr val="bg1"/>
                </a:solidFill>
              </a:rPr>
              <a:t> helper</a:t>
            </a:r>
          </a:p>
        </p:txBody>
      </p:sp>
    </p:spTree>
    <p:extLst>
      <p:ext uri="{BB962C8B-B14F-4D97-AF65-F5344CB8AC3E}">
        <p14:creationId xmlns:p14="http://schemas.microsoft.com/office/powerpoint/2010/main" val="18059711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0.44592 seconds (files took 4.35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11" name="Content Placeholder 10"/>
          <p:cNvSpPr>
            <a:spLocks noGrp="1"/>
          </p:cNvSpPr>
          <p:nvPr>
            <p:ph sz="quarter" idx="12"/>
          </p:nvPr>
        </p:nvSpPr>
        <p:spPr>
          <a:xfrm>
            <a:off x="1127883" y="3880166"/>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 for the Default Recipe</a:t>
            </a:r>
            <a:endParaRPr lang="en-US" dirty="0"/>
          </a:p>
        </p:txBody>
      </p:sp>
      <p:sp>
        <p:nvSpPr>
          <p:cNvPr id="6" name="Content Placeholder 3"/>
          <p:cNvSpPr txBox="1">
            <a:spLocks/>
          </p:cNvSpPr>
          <p:nvPr/>
        </p:nvSpPr>
        <p:spPr bwMode="white">
          <a:xfrm>
            <a:off x="1353171" y="5909877"/>
            <a:ext cx="450429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passing example</a:t>
            </a:r>
          </a:p>
        </p:txBody>
      </p:sp>
      <p:cxnSp>
        <p:nvCxnSpPr>
          <p:cNvPr id="7" name="Straight Connector 6"/>
          <p:cNvCxnSpPr/>
          <p:nvPr/>
        </p:nvCxnSpPr>
        <p:spPr>
          <a:xfrm>
            <a:off x="1127883" y="2854935"/>
            <a:ext cx="38286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0"/>
          </p:cNvCxnSpPr>
          <p:nvPr/>
        </p:nvCxnSpPr>
        <p:spPr>
          <a:xfrm>
            <a:off x="1319315" y="2854935"/>
            <a:ext cx="2286001" cy="305494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203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a:t>
            </a:r>
            <a:r>
              <a:rPr lang="en-US" sz="2800" smtClean="0"/>
              <a:t>, intelligent, and funny</a:t>
            </a:r>
            <a:endParaRPr lang="en-US" sz="2800" dirty="0" smtClean="0"/>
          </a:p>
          <a:p>
            <a:r>
              <a:rPr lang="en-US" sz="2800" dirty="0" smtClean="0"/>
              <a:t>Understand Chef Resources and Cookbooks</a:t>
            </a:r>
          </a:p>
          <a:p>
            <a:r>
              <a:rPr lang="en-US" sz="2800" dirty="0" smtClean="0"/>
              <a:t>Used Test Test Kitchen and know something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q"/>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What must we do?</a:t>
            </a:r>
            <a:endParaRPr lang="en-US" sz="1800" dirty="0" smtClean="0">
              <a:solidFill>
                <a:schemeClr val="tx2"/>
              </a:solidFill>
            </a:endParaRPr>
          </a:p>
        </p:txBody>
      </p:sp>
    </p:spTree>
    <p:extLst>
      <p:ext uri="{BB962C8B-B14F-4D97-AF65-F5344CB8AC3E}">
        <p14:creationId xmlns:p14="http://schemas.microsoft.com/office/powerpoint/2010/main" val="4224982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We Should Test the Inclusion of a Recipe</a:t>
            </a: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a:t># </a:t>
            </a:r>
            <a:r>
              <a:rPr lang="en-US" dirty="0" err="1"/>
              <a:t>include_recipe</a:t>
            </a:r>
            <a:r>
              <a:rPr lang="en-US" dirty="0"/>
              <a:t> '</a:t>
            </a:r>
            <a:r>
              <a:rPr lang="en-US" dirty="0" err="1"/>
              <a:t>httpd</a:t>
            </a:r>
            <a:r>
              <a:rPr lang="en-US" dirty="0"/>
              <a:t>::install'</a:t>
            </a:r>
          </a:p>
          <a:p>
            <a:r>
              <a:rPr lang="en-US" dirty="0" err="1" smtClean="0"/>
              <a:t>include_recipe</a:t>
            </a:r>
            <a:r>
              <a:rPr lang="en-US" dirty="0" smtClean="0"/>
              <a:t> </a:t>
            </a:r>
            <a:r>
              <a:rPr lang="en-US" dirty="0"/>
              <a:t>'</a:t>
            </a:r>
            <a:r>
              <a:rPr lang="en-US" dirty="0" err="1"/>
              <a:t>httpd</a:t>
            </a:r>
            <a:r>
              <a:rPr lang="en-US" dirty="0" smtClean="0"/>
              <a:t>::configuration'</a:t>
            </a:r>
          </a:p>
          <a:p>
            <a:r>
              <a:rPr lang="en-US" dirty="0" err="1" smtClean="0"/>
              <a:t>include_recipe</a:t>
            </a:r>
            <a:r>
              <a:rPr lang="en-US" dirty="0" smtClean="0"/>
              <a:t> '</a:t>
            </a:r>
            <a:r>
              <a:rPr lang="en-US" dirty="0" err="1" smtClean="0"/>
              <a:t>httpd</a:t>
            </a:r>
            <a:r>
              <a:rPr lang="en-US" dirty="0" smtClean="0"/>
              <a:t>::</a:t>
            </a:r>
            <a:r>
              <a:rPr lang="en-US" dirty="0"/>
              <a:t>service</a:t>
            </a:r>
            <a:r>
              <a:rPr lang="en-US" dirty="0" smtClean="0"/>
              <a:t>'</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8" name="Rectangle 7"/>
          <p:cNvSpPr/>
          <p:nvPr/>
        </p:nvSpPr>
        <p:spPr bwMode="auto">
          <a:xfrm>
            <a:off x="1121833" y="4751918"/>
            <a:ext cx="14414500" cy="57825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033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Create a Pending Test</a:t>
            </a:r>
            <a:endParaRPr lang="en-US" dirty="0"/>
          </a:p>
        </p:txBody>
      </p:sp>
      <p:sp>
        <p:nvSpPr>
          <p:cNvPr id="3" name="Content Placeholder 2"/>
          <p:cNvSpPr>
            <a:spLocks noGrp="1"/>
          </p:cNvSpPr>
          <p:nvPr>
            <p:ph sz="quarter" idx="10"/>
          </p:nvPr>
        </p:nvSpPr>
        <p:spPr/>
        <p:txBody>
          <a:bodyPr>
            <a:normAutofit/>
          </a:bodyPr>
          <a:lstStyle/>
          <a:p>
            <a:r>
              <a:rPr lang="en-US" dirty="0" smtClean="0"/>
              <a:t>    # ... START OF THE SPEC FILE ...</a:t>
            </a:r>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smtClean="0"/>
          </a:p>
          <a:p>
            <a:r>
              <a:rPr lang="en-US" dirty="0" smtClean="0"/>
              <a:t>    it 'includes the install recipe'</a:t>
            </a:r>
          </a:p>
          <a:p>
            <a:r>
              <a:rPr lang="en-US" dirty="0" smtClean="0"/>
              <a:t>  </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50283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Pending: (Failures listed here are expected and do not affect your suite's status)</a:t>
            </a:r>
          </a:p>
          <a:p>
            <a:endParaRPr lang="en-US" dirty="0"/>
          </a:p>
          <a:p>
            <a:r>
              <a:rPr lang="en-US" dirty="0" smtClean="0"/>
              <a:t>  1</a:t>
            </a:r>
            <a:r>
              <a:rPr lang="en-US" dirty="0"/>
              <a:t>) </a:t>
            </a:r>
            <a:r>
              <a:rPr lang="en-US" dirty="0" err="1"/>
              <a:t>httpd</a:t>
            </a:r>
            <a:r>
              <a:rPr lang="en-US" dirty="0"/>
              <a:t>::default When all attributes are default, on an unspecified platform includes the install recipe</a:t>
            </a:r>
          </a:p>
          <a:p>
            <a:r>
              <a:rPr lang="en-US" dirty="0"/>
              <a:t>     # Not yet implemented</a:t>
            </a:r>
          </a:p>
          <a:p>
            <a:r>
              <a:rPr lang="en-US" dirty="0"/>
              <a:t>     # ./spec/unit/recipes/default_spec.rb:20</a:t>
            </a:r>
          </a:p>
          <a:p>
            <a:endParaRPr lang="en-US" dirty="0"/>
          </a:p>
          <a:p>
            <a:r>
              <a:rPr lang="en-US" dirty="0"/>
              <a:t> </a:t>
            </a:r>
            <a:r>
              <a:rPr lang="en-US" dirty="0" smtClean="0"/>
              <a:t> # </a:t>
            </a:r>
            <a:r>
              <a:rPr lang="en-US" dirty="0"/>
              <a:t>... OUTPUT </a:t>
            </a:r>
            <a:r>
              <a:rPr lang="en-US" dirty="0" smtClean="0"/>
              <a:t>CONTINUES ON NEXT SLIDE </a:t>
            </a:r>
            <a:r>
              <a:rPr lang="en-US" dirty="0"/>
              <a:t>..</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6" name="Content Placeholder 3"/>
          <p:cNvSpPr txBox="1">
            <a:spLocks/>
          </p:cNvSpPr>
          <p:nvPr/>
        </p:nvSpPr>
        <p:spPr bwMode="white">
          <a:xfrm>
            <a:off x="5585944" y="2755587"/>
            <a:ext cx="4504290"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pending example</a:t>
            </a:r>
          </a:p>
        </p:txBody>
      </p:sp>
      <p:cxnSp>
        <p:nvCxnSpPr>
          <p:cNvPr id="7" name="Straight Connector 6"/>
          <p:cNvCxnSpPr/>
          <p:nvPr/>
        </p:nvCxnSpPr>
        <p:spPr>
          <a:xfrm>
            <a:off x="1392926" y="2886145"/>
            <a:ext cx="382865"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84358" y="2886145"/>
            <a:ext cx="3994807" cy="15846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6750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endParaRPr lang="en-US" dirty="0" smtClean="0"/>
          </a:p>
          <a:p>
            <a:r>
              <a:rPr lang="en-US" dirty="0" smtClean="0"/>
              <a:t>Pending: (Failures listed here are expected and do not affect your suite's status)</a:t>
            </a:r>
          </a:p>
          <a:p>
            <a:endParaRPr lang="en-US" dirty="0" smtClean="0"/>
          </a:p>
          <a:p>
            <a:r>
              <a:rPr lang="en-US" dirty="0" smtClean="0"/>
              <a:t>  1) </a:t>
            </a:r>
            <a:r>
              <a:rPr lang="en-US" dirty="0" err="1" smtClean="0"/>
              <a:t>httpd</a:t>
            </a:r>
            <a:r>
              <a:rPr lang="en-US" dirty="0" smtClean="0"/>
              <a:t>::default When all attributes are default, on an unspecified platform includes the install recipe</a:t>
            </a:r>
          </a:p>
          <a:p>
            <a:r>
              <a:rPr lang="en-US" dirty="0" smtClean="0"/>
              <a:t>     # Not yet implemented</a:t>
            </a:r>
          </a:p>
          <a:p>
            <a:r>
              <a:rPr lang="en-US" dirty="0" smtClean="0"/>
              <a:t>     # ./spec/unit/recipes/default_spec.rb:20</a:t>
            </a:r>
          </a:p>
          <a:p>
            <a:endParaRPr lang="en-US" dirty="0" smtClean="0"/>
          </a:p>
          <a:p>
            <a:r>
              <a:rPr lang="en-US" dirty="0" smtClean="0"/>
              <a:t>  # ... OUTPUT CONTINUES ON NEXT SLIDE ...</a:t>
            </a:r>
            <a:endParaRPr lang="en-US" dirty="0"/>
          </a:p>
        </p:txBody>
      </p:sp>
      <p:sp>
        <p:nvSpPr>
          <p:cNvPr id="3" name="Text Placeholder 2"/>
          <p:cNvSpPr>
            <a:spLocks noGrp="1"/>
          </p:cNvSpPr>
          <p:nvPr>
            <p:ph type="body" sz="quarter" idx="11"/>
          </p:nvPr>
        </p:nvSpPr>
        <p:spPr/>
        <p:txBody>
          <a:bodyPr/>
          <a:lstStyle/>
          <a:p>
            <a:r>
              <a:rPr lang="en-US" smtClean="0"/>
              <a:t>&gt; chef exec rspec spec/unit/recipes/default_spec.rb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10" name="Content Placeholder 3"/>
          <p:cNvSpPr txBox="1">
            <a:spLocks/>
          </p:cNvSpPr>
          <p:nvPr/>
        </p:nvSpPr>
        <p:spPr bwMode="white">
          <a:xfrm>
            <a:off x="11372676" y="715907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11" name="Straight Connector 10"/>
          <p:cNvCxnSpPr>
            <a:endCxn id="10" idx="1"/>
          </p:cNvCxnSpPr>
          <p:nvPr/>
        </p:nvCxnSpPr>
        <p:spPr>
          <a:xfrm>
            <a:off x="6387548" y="6813636"/>
            <a:ext cx="4985128" cy="63978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90864" y="6813636"/>
            <a:ext cx="806990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8" name="Right Bracket 17"/>
          <p:cNvSpPr/>
          <p:nvPr/>
        </p:nvSpPr>
        <p:spPr>
          <a:xfrm>
            <a:off x="13380234" y="4699766"/>
            <a:ext cx="433952" cy="2113870"/>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Arc 20"/>
          <p:cNvSpPr/>
          <p:nvPr/>
        </p:nvSpPr>
        <p:spPr>
          <a:xfrm rot="5116852">
            <a:off x="12224691" y="3866033"/>
            <a:ext cx="2989014" cy="976583"/>
          </a:xfrm>
          <a:prstGeom prst="arc">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Content Placeholder 3"/>
          <p:cNvSpPr txBox="1">
            <a:spLocks/>
          </p:cNvSpPr>
          <p:nvPr/>
        </p:nvSpPr>
        <p:spPr bwMode="white">
          <a:xfrm>
            <a:off x="11400558" y="3848843"/>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summary</a:t>
            </a:r>
          </a:p>
        </p:txBody>
      </p:sp>
    </p:spTree>
    <p:extLst>
      <p:ext uri="{BB962C8B-B14F-4D97-AF65-F5344CB8AC3E}">
        <p14:creationId xmlns:p14="http://schemas.microsoft.com/office/powerpoint/2010/main" val="2107980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 OUTPUT CONTINUED FROM PREVIOUS SLIDE ...</a:t>
            </a:r>
          </a:p>
          <a:p>
            <a:endParaRPr lang="en-US" dirty="0"/>
          </a:p>
          <a:p>
            <a:r>
              <a:rPr lang="en-US" dirty="0"/>
              <a:t>Finished in 0.46457 seconds (files took 4.39 seconds to load)</a:t>
            </a:r>
          </a:p>
          <a:p>
            <a:r>
              <a:rPr lang="en-US" dirty="0"/>
              <a:t>2</a:t>
            </a:r>
            <a:r>
              <a:rPr lang="en-US" dirty="0" smtClean="0"/>
              <a:t> </a:t>
            </a:r>
            <a:r>
              <a:rPr lang="en-US" dirty="0"/>
              <a:t>examples, 0 failures, </a:t>
            </a:r>
            <a:r>
              <a:rPr lang="en-US" dirty="0" smtClean="0"/>
              <a:t>1 </a:t>
            </a:r>
            <a:r>
              <a:rPr lang="en-US" dirty="0"/>
              <a:t>pending</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4" name="Content Placeholder 3"/>
          <p:cNvSpPr>
            <a:spLocks noGrp="1"/>
          </p:cNvSpPr>
          <p:nvPr>
            <p:ph sz="quarter" idx="12"/>
          </p:nvPr>
        </p:nvSpPr>
        <p:spPr>
          <a:xfrm>
            <a:off x="1127883" y="3880166"/>
            <a:ext cx="14420850" cy="557213"/>
          </a:xfrm>
        </p:spPr>
        <p:txBody>
          <a:bodyPr/>
          <a:lstStyle/>
          <a:p>
            <a:r>
              <a:rPr lang="en-US" dirty="0"/>
              <a:t> </a:t>
            </a:r>
          </a:p>
        </p:txBody>
      </p:sp>
      <p:sp>
        <p:nvSpPr>
          <p:cNvPr id="5" name="Title 4"/>
          <p:cNvSpPr>
            <a:spLocks noGrp="1"/>
          </p:cNvSpPr>
          <p:nvPr>
            <p:ph type="title"/>
          </p:nvPr>
        </p:nvSpPr>
        <p:spPr/>
        <p:txBody>
          <a:bodyPr/>
          <a:lstStyle/>
          <a:p>
            <a:r>
              <a:rPr lang="en-US" dirty="0" smtClean="0"/>
              <a:t>View the Results to See the Pending Tests</a:t>
            </a:r>
            <a:endParaRPr lang="en-US" dirty="0"/>
          </a:p>
        </p:txBody>
      </p:sp>
    </p:spTree>
    <p:extLst>
      <p:ext uri="{BB962C8B-B14F-4D97-AF65-F5344CB8AC3E}">
        <p14:creationId xmlns:p14="http://schemas.microsoft.com/office/powerpoint/2010/main" val="8720263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43724"/>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449674"/>
            <a:ext cx="2867132" cy="89275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I seek failure and I seek it fast!</a:t>
            </a:r>
            <a:endParaRPr lang="en-US" sz="1800" dirty="0" smtClean="0">
              <a:solidFill>
                <a:schemeClr val="tx2"/>
              </a:solidFill>
            </a:endParaRPr>
          </a:p>
        </p:txBody>
      </p:sp>
    </p:spTree>
    <p:extLst>
      <p:ext uri="{BB962C8B-B14F-4D97-AF65-F5344CB8AC3E}">
        <p14:creationId xmlns:p14="http://schemas.microsoft.com/office/powerpoint/2010/main" val="15779129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for </a:t>
            </a:r>
            <a:r>
              <a:rPr lang="en-US" dirty="0" err="1" smtClean="0">
                <a:latin typeface="Courier New"/>
                <a:cs typeface="Courier New"/>
              </a:rPr>
              <a:t>include_recipe</a:t>
            </a:r>
            <a:r>
              <a:rPr lang="en-US" dirty="0" smtClean="0"/>
              <a:t>.</a:t>
            </a:r>
          </a:p>
          <a:p>
            <a:endParaRPr lang="en-US" dirty="0"/>
          </a:p>
          <a:p>
            <a:pPr marL="457200" indent="-457200">
              <a:buFont typeface="Arial" charset="0"/>
              <a:buChar char="•"/>
            </a:pPr>
            <a:r>
              <a:rPr lang="en-US" dirty="0" smtClean="0"/>
              <a:t>Search the README</a:t>
            </a:r>
          </a:p>
          <a:p>
            <a:pPr marL="457200" indent="-457200">
              <a:buFont typeface="Arial" charset="0"/>
              <a:buChar char="•"/>
            </a:pPr>
            <a:endParaRPr lang="en-US" dirty="0" smtClean="0"/>
          </a:p>
          <a:p>
            <a:pPr marL="457200" indent="-457200">
              <a:buFont typeface="Arial" charset="0"/>
              <a:buChar char="•"/>
            </a:pPr>
            <a:r>
              <a:rPr lang="en-US" dirty="0" smtClean="0"/>
              <a:t>Search through the 'examples' directory</a:t>
            </a:r>
            <a:endParaRPr lang="en-US" dirty="0"/>
          </a:p>
        </p:txBody>
      </p:sp>
      <p:sp>
        <p:nvSpPr>
          <p:cNvPr id="4" name="Content Placeholder 3"/>
          <p:cNvSpPr>
            <a:spLocks noGrp="1"/>
          </p:cNvSpPr>
          <p:nvPr>
            <p:ph sz="quarter" idx="13"/>
          </p:nvPr>
        </p:nvSpPr>
        <p:spPr/>
        <p:txBody>
          <a:bodyPr/>
          <a:lstStyle/>
          <a:p>
            <a:r>
              <a:rPr lang="en-US" dirty="0"/>
              <a:t>https://</a:t>
            </a:r>
            <a:r>
              <a:rPr lang="en-US" dirty="0" err="1"/>
              <a:t>github.com</a:t>
            </a:r>
            <a:r>
              <a:rPr lang="en-US" dirty="0"/>
              <a:t>/</a:t>
            </a:r>
            <a:r>
              <a:rPr lang="en-US" dirty="0" err="1"/>
              <a:t>sethvargo</a:t>
            </a:r>
            <a:r>
              <a:rPr lang="en-US" dirty="0"/>
              <a:t>/</a:t>
            </a:r>
            <a:r>
              <a:rPr lang="en-US" dirty="0" err="1" smtClean="0"/>
              <a:t>chefspec</a:t>
            </a:r>
            <a:endParaRPr lang="en-US" dirty="0" smtClean="0"/>
          </a:p>
        </p:txBody>
      </p:sp>
    </p:spTree>
    <p:extLst>
      <p:ext uri="{BB962C8B-B14F-4D97-AF65-F5344CB8AC3E}">
        <p14:creationId xmlns:p14="http://schemas.microsoft.com/office/powerpoint/2010/main" val="589957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Write the Test that Verifies the Include Recipe</a:t>
            </a:r>
            <a:endParaRPr lang="en-US" dirty="0"/>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a:t>
            </a:r>
            <a:r>
              <a:rPr lang="en-US" dirty="0" smtClean="0"/>
              <a:t>' do</a:t>
            </a:r>
          </a:p>
          <a:p>
            <a:r>
              <a:rPr lang="en-US" dirty="0" smtClean="0"/>
              <a:t>      expect(</a:t>
            </a:r>
            <a:r>
              <a:rPr lang="en-US" dirty="0" err="1" smtClean="0"/>
              <a:t>chef_run</a:t>
            </a:r>
            <a:r>
              <a:rPr lang="en-US" dirty="0" smtClean="0"/>
              <a:t>).to </a:t>
            </a:r>
            <a:r>
              <a:rPr lang="en-US" dirty="0" err="1" smtClean="0"/>
              <a:t>include_recipe</a:t>
            </a:r>
            <a:r>
              <a:rPr lang="en-US" dirty="0" smtClean="0"/>
              <a:t>('</a:t>
            </a:r>
            <a:r>
              <a:rPr lang="en-US" dirty="0" err="1" smtClean="0"/>
              <a:t>httpd</a:t>
            </a:r>
            <a:r>
              <a:rPr lang="en-US" dirty="0" smtClean="0"/>
              <a:t>::install')</a:t>
            </a:r>
            <a:endParaRPr lang="en-US" dirty="0"/>
          </a:p>
          <a:p>
            <a:r>
              <a:rPr lang="en-US" dirty="0" smtClean="0"/>
              <a:t>    end</a:t>
            </a:r>
            <a:endParaRPr lang="en-US" dirty="0"/>
          </a:p>
          <a:p>
            <a:r>
              <a:rPr lang="en-US" dirty="0" smtClean="0"/>
              <a:t>  </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08252"/>
            <a:ext cx="14404273" cy="1724713"/>
          </a:xfrm>
        </p:spPr>
        <p:txBody>
          <a:bodyPr/>
          <a:lstStyle/>
          <a:p>
            <a:endParaRPr lang="en-US" dirty="0"/>
          </a:p>
        </p:txBody>
      </p:sp>
    </p:spTree>
    <p:extLst>
      <p:ext uri="{BB962C8B-B14F-4D97-AF65-F5344CB8AC3E}">
        <p14:creationId xmlns:p14="http://schemas.microsoft.com/office/powerpoint/2010/main" val="12526550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r>
              <a:rPr lang="en-US" dirty="0" smtClean="0"/>
              <a:t>F</a:t>
            </a:r>
            <a:endParaRPr lang="en-US" dirty="0"/>
          </a:p>
          <a:p>
            <a:endParaRPr lang="en-US" dirty="0"/>
          </a:p>
          <a:p>
            <a:r>
              <a:rPr lang="en-US" dirty="0" smtClean="0"/>
              <a:t>Failures</a:t>
            </a:r>
            <a:r>
              <a:rPr lang="en-US" dirty="0"/>
              <a:t>:</a:t>
            </a:r>
          </a:p>
          <a:p>
            <a:endParaRPr lang="en-US" dirty="0"/>
          </a:p>
          <a:p>
            <a:r>
              <a:rPr lang="en-US" dirty="0"/>
              <a:t>  1) </a:t>
            </a:r>
            <a:r>
              <a:rPr lang="en-US" dirty="0" err="1"/>
              <a:t>httpd</a:t>
            </a:r>
            <a:r>
              <a:rPr lang="en-US" dirty="0"/>
              <a:t>::default When all attributes are default, on an unspecified platform includes the install recipe</a:t>
            </a:r>
          </a:p>
          <a:p>
            <a:r>
              <a:rPr lang="en-US" dirty="0"/>
              <a:t>     Failure/Error: expect(</a:t>
            </a:r>
            <a:r>
              <a:rPr lang="en-US" dirty="0" err="1"/>
              <a:t>chef_run</a:t>
            </a:r>
            <a:r>
              <a:rPr lang="en-US" dirty="0"/>
              <a:t>).to </a:t>
            </a:r>
            <a:r>
              <a:rPr lang="en-US" dirty="0" err="1"/>
              <a:t>include_recipe</a:t>
            </a:r>
            <a:r>
              <a:rPr lang="en-US" dirty="0"/>
              <a:t>('</a:t>
            </a:r>
            <a:r>
              <a:rPr lang="en-US" dirty="0" err="1"/>
              <a:t>httpd</a:t>
            </a:r>
            <a:r>
              <a:rPr lang="en-US" dirty="0"/>
              <a:t>::install')</a:t>
            </a:r>
          </a:p>
          <a:p>
            <a:r>
              <a:rPr lang="en-US" dirty="0"/>
              <a:t>       expected ["</a:t>
            </a:r>
            <a:r>
              <a:rPr lang="en-US" dirty="0" err="1"/>
              <a:t>httpd</a:t>
            </a:r>
            <a:r>
              <a:rPr lang="en-US" dirty="0"/>
              <a:t>::default"] to include "</a:t>
            </a:r>
            <a:r>
              <a:rPr lang="en-US" dirty="0" err="1"/>
              <a:t>httpd</a:t>
            </a:r>
            <a:r>
              <a:rPr lang="en-US" dirty="0"/>
              <a:t>::install"</a:t>
            </a:r>
          </a:p>
          <a:p>
            <a:r>
              <a:rPr lang="en-US" dirty="0"/>
              <a:t>     # ./spec/unit/recipes/default_spec.rb:21:in `block (3 levels) in &lt;top (required</a:t>
            </a:r>
            <a:r>
              <a:rPr lang="en-US" dirty="0" smtClean="0"/>
              <a:t>)&gt;'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9" name="Content Placeholder 8"/>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the Failure</a:t>
            </a:r>
            <a:endParaRPr lang="en-US" dirty="0"/>
          </a:p>
        </p:txBody>
      </p:sp>
      <p:sp>
        <p:nvSpPr>
          <p:cNvPr id="6" name="Content Placeholder 3"/>
          <p:cNvSpPr txBox="1">
            <a:spLocks/>
          </p:cNvSpPr>
          <p:nvPr/>
        </p:nvSpPr>
        <p:spPr bwMode="white">
          <a:xfrm>
            <a:off x="7237137" y="3085362"/>
            <a:ext cx="4504290"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smtClean="0">
                <a:solidFill>
                  <a:schemeClr val="bg1"/>
                </a:solidFill>
              </a:rPr>
              <a:t>failing example</a:t>
            </a:r>
            <a:endParaRPr lang="en-US" sz="2800" dirty="0" smtClean="0">
              <a:solidFill>
                <a:schemeClr val="bg1"/>
              </a:solidFill>
            </a:endParaRPr>
          </a:p>
        </p:txBody>
      </p:sp>
      <p:cxnSp>
        <p:nvCxnSpPr>
          <p:cNvPr id="7" name="Straight Connector 6"/>
          <p:cNvCxnSpPr/>
          <p:nvPr/>
        </p:nvCxnSpPr>
        <p:spPr>
          <a:xfrm>
            <a:off x="1379674" y="2836333"/>
            <a:ext cx="382865"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1"/>
          </p:cNvCxnSpPr>
          <p:nvPr/>
        </p:nvCxnSpPr>
        <p:spPr>
          <a:xfrm>
            <a:off x="1571106" y="2836333"/>
            <a:ext cx="5666031" cy="54337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4933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Live Demonstration</a:t>
            </a:r>
          </a:p>
          <a:p>
            <a:r>
              <a:rPr lang="en-US" b="1" dirty="0" smtClean="0">
                <a:ea typeface="Courier" charset="0"/>
                <a:cs typeface="Courier" charset="0"/>
              </a:rPr>
              <a:t>@ 45 min  –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Faster Feedback While Developing Cookbooks</a:t>
            </a:r>
            <a:endParaRPr lang="en-US" dirty="0"/>
          </a:p>
        </p:txBody>
      </p:sp>
      <p:sp>
        <p:nvSpPr>
          <p:cNvPr id="3" name="Content Placeholder 2"/>
          <p:cNvSpPr>
            <a:spLocks noGrp="1"/>
          </p:cNvSpPr>
          <p:nvPr>
            <p:ph sz="quarter" idx="11"/>
          </p:nvPr>
        </p:nvSpPr>
        <p:spPr/>
        <p:txBody>
          <a:bodyPr/>
          <a:lstStyle/>
          <a:p>
            <a:r>
              <a:rPr lang="en-US"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I am the mender of my infrastructure.</a:t>
            </a:r>
            <a:endParaRPr lang="en-US" sz="1800" dirty="0" smtClean="0">
              <a:solidFill>
                <a:schemeClr val="tx2"/>
              </a:solidFill>
            </a:endParaRPr>
          </a:p>
        </p:txBody>
      </p:sp>
    </p:spTree>
    <p:extLst>
      <p:ext uri="{BB962C8B-B14F-4D97-AF65-F5344CB8AC3E}">
        <p14:creationId xmlns:p14="http://schemas.microsoft.com/office/powerpoint/2010/main" val="1678585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Uncomment the Include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a:t>'</a:t>
            </a:r>
            <a:r>
              <a:rPr lang="en-US" dirty="0" err="1"/>
              <a:t>httpd</a:t>
            </a:r>
            <a:r>
              <a:rPr lang="en-US" dirty="0" smtClean="0"/>
              <a:t>::install'</a:t>
            </a:r>
          </a:p>
          <a:p>
            <a:r>
              <a:rPr lang="en-US" dirty="0" err="1" smtClean="0"/>
              <a:t>include_recipe</a:t>
            </a:r>
            <a:r>
              <a:rPr lang="en-US" dirty="0" smtClean="0"/>
              <a:t> '</a:t>
            </a:r>
            <a:r>
              <a:rPr lang="en-US" dirty="0" err="1" smtClean="0"/>
              <a:t>httpd</a:t>
            </a:r>
            <a:r>
              <a:rPr lang="en-US" dirty="0" smtClean="0"/>
              <a:t>::configuration'</a:t>
            </a:r>
          </a:p>
          <a:p>
            <a:r>
              <a:rPr lang="en-US" dirty="0" err="1"/>
              <a:t>include_recipe</a:t>
            </a:r>
            <a:r>
              <a:rPr lang="en-US" dirty="0"/>
              <a:t> '</a:t>
            </a:r>
            <a:r>
              <a:rPr lang="en-US" dirty="0" err="1"/>
              <a:t>httpd</a:t>
            </a:r>
            <a:r>
              <a:rPr lang="en-US" dirty="0"/>
              <a:t>::service'</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5438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0.67714 seconds (files took 4.26 seconds to load)</a:t>
            </a:r>
          </a:p>
          <a:p>
            <a:r>
              <a:rPr lang="en-US" dirty="0"/>
              <a:t>2</a:t>
            </a:r>
            <a:r>
              <a:rPr lang="en-US" dirty="0" smtClean="0"/>
              <a:t> </a:t>
            </a:r>
            <a:r>
              <a:rPr lang="en-US" dirty="0"/>
              <a:t>examples, 0 </a:t>
            </a:r>
            <a:r>
              <a:rPr lang="en-US" dirty="0" smtClean="0"/>
              <a:t>failures</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4793277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ü"/>
            </a:pPr>
            <a:r>
              <a:rPr lang="en-US" dirty="0" smtClean="0"/>
              <a:t>Fix the code and execute the tests to see success</a:t>
            </a:r>
          </a:p>
          <a:p>
            <a:endParaRPr lang="en-US" dirty="0" smtClean="0"/>
          </a:p>
          <a:p>
            <a:endParaRPr lang="en-US" dirty="0" smtClean="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 hair grows; the blades dull.</a:t>
            </a:r>
            <a:endParaRPr lang="en-US" sz="1800" dirty="0" smtClean="0">
              <a:solidFill>
                <a:schemeClr val="tx2"/>
              </a:solidFill>
            </a:endParaRPr>
          </a:p>
        </p:txBody>
      </p:sp>
    </p:spTree>
    <p:extLst>
      <p:ext uri="{BB962C8B-B14F-4D97-AF65-F5344CB8AC3E}">
        <p14:creationId xmlns:p14="http://schemas.microsoft.com/office/powerpoint/2010/main" val="1420337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q"/>
            </a:pPr>
            <a:r>
              <a:rPr lang="en-US" b="1" dirty="0" smtClean="0"/>
              <a:t>Testing 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6926030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35592045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a:t>
            </a:r>
            <a:r>
              <a:rPr lang="en-US" dirty="0" smtClean="0"/>
              <a:t>recipes</a:t>
            </a:r>
          </a:p>
          <a:p>
            <a:r>
              <a:rPr lang="en-US" dirty="0" smtClean="0"/>
              <a:t>        </a:t>
            </a:r>
            <a:r>
              <a:rPr lang="en-US" dirty="0"/>
              <a:t>├── </a:t>
            </a:r>
            <a:r>
              <a:rPr lang="en-US" dirty="0" err="1" smtClean="0"/>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5500939"/>
            <a:ext cx="14420850" cy="557213"/>
          </a:xfrm>
        </p:spPr>
        <p:txBody>
          <a:bodyPr/>
          <a:lstStyle/>
          <a:p>
            <a:endParaRPr lang="en-US"/>
          </a:p>
        </p:txBody>
      </p:sp>
      <p:sp>
        <p:nvSpPr>
          <p:cNvPr id="5" name="Title 4"/>
          <p:cNvSpPr>
            <a:spLocks noGrp="1"/>
          </p:cNvSpPr>
          <p:nvPr>
            <p:ph type="title"/>
          </p:nvPr>
        </p:nvSpPr>
        <p:spPr/>
        <p:txBody>
          <a:bodyPr/>
          <a:lstStyle/>
          <a:p>
            <a:r>
              <a:rPr lang="en-US" dirty="0" smtClean="0"/>
              <a:t>Generated Recipes Also Generate Specs</a:t>
            </a:r>
            <a:endParaRPr lang="en-US" dirty="0"/>
          </a:p>
        </p:txBody>
      </p:sp>
    </p:spTree>
    <p:extLst>
      <p:ext uri="{BB962C8B-B14F-4D97-AF65-F5344CB8AC3E}">
        <p14:creationId xmlns:p14="http://schemas.microsoft.com/office/powerpoint/2010/main" val="33180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0.46874 seconds (files took 4.24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3896875"/>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Install Specification</a:t>
            </a:r>
            <a:endParaRPr lang="en-US" dirty="0"/>
          </a:p>
        </p:txBody>
      </p:sp>
    </p:spTree>
    <p:extLst>
      <p:ext uri="{BB962C8B-B14F-4D97-AF65-F5344CB8AC3E}">
        <p14:creationId xmlns:p14="http://schemas.microsoft.com/office/powerpoint/2010/main" val="36775595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Pending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5" name="Text Placeholder 4"/>
          <p:cNvSpPr>
            <a:spLocks noGrp="1"/>
          </p:cNvSpPr>
          <p:nvPr>
            <p:ph type="body" sz="quarter" idx="13"/>
          </p:nvPr>
        </p:nvSpPr>
        <p:spPr>
          <a:xfrm>
            <a:off x="1135042" y="5259649"/>
            <a:ext cx="14404273" cy="626533"/>
          </a:xfrm>
        </p:spPr>
        <p:txBody>
          <a:bodyPr/>
          <a:lstStyle/>
          <a:p>
            <a:endParaRPr lang="en-US"/>
          </a:p>
        </p:txBody>
      </p:sp>
    </p:spTree>
    <p:extLst>
      <p:ext uri="{BB962C8B-B14F-4D97-AF65-F5344CB8AC3E}">
        <p14:creationId xmlns:p14="http://schemas.microsoft.com/office/powerpoint/2010/main" val="780943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packages</a:t>
            </a:r>
            <a:endParaRPr lang="en-US" dirty="0"/>
          </a:p>
        </p:txBody>
      </p:sp>
      <p:sp>
        <p:nvSpPr>
          <p:cNvPr id="4" name="Content Placeholder 3"/>
          <p:cNvSpPr>
            <a:spLocks noGrp="1"/>
          </p:cNvSpPr>
          <p:nvPr>
            <p:ph sz="quarter" idx="13"/>
          </p:nvPr>
        </p:nvSpPr>
        <p:spPr>
          <a:xfrm>
            <a:off x="3110754" y="7164200"/>
            <a:ext cx="10034492" cy="524133"/>
          </a:xfrm>
        </p:spPr>
        <p:txBody>
          <a:bodyPr/>
          <a:lstStyle/>
          <a:p>
            <a:r>
              <a:rPr lang="en-US" dirty="0"/>
              <a:t>https://</a:t>
            </a:r>
            <a:r>
              <a:rPr lang="en-US" dirty="0" err="1"/>
              <a:t>github.com</a:t>
            </a:r>
            <a:r>
              <a:rPr lang="en-US" dirty="0"/>
              <a:t>/</a:t>
            </a:r>
            <a:r>
              <a:rPr lang="en-US" dirty="0" err="1"/>
              <a:t>sethvargo</a:t>
            </a:r>
            <a:r>
              <a:rPr lang="en-US" dirty="0"/>
              <a:t>/</a:t>
            </a:r>
            <a:r>
              <a:rPr lang="en-US" dirty="0" err="1"/>
              <a:t>chefspec</a:t>
            </a:r>
            <a:r>
              <a:rPr lang="en-US" dirty="0"/>
              <a:t>/tree/master/examples/package</a:t>
            </a:r>
          </a:p>
        </p:txBody>
      </p:sp>
    </p:spTree>
    <p:extLst>
      <p:ext uri="{BB962C8B-B14F-4D97-AF65-F5344CB8AC3E}">
        <p14:creationId xmlns:p14="http://schemas.microsoft.com/office/powerpoint/2010/main" val="2475425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Text Placeholder 5"/>
          <p:cNvSpPr>
            <a:spLocks noGrp="1"/>
          </p:cNvSpPr>
          <p:nvPr>
            <p:ph type="body" sz="quarter" idx="13"/>
          </p:nvPr>
        </p:nvSpPr>
        <p:spPr>
          <a:xfrm>
            <a:off x="1135042" y="5276358"/>
            <a:ext cx="14404273" cy="1641168"/>
          </a:xfrm>
        </p:spPr>
        <p:txBody>
          <a:bodyPr/>
          <a:lstStyle/>
          <a:p>
            <a:endParaRPr lang="en-US" dirty="0"/>
          </a:p>
        </p:txBody>
      </p:sp>
    </p:spTree>
    <p:extLst>
      <p:ext uri="{BB962C8B-B14F-4D97-AF65-F5344CB8AC3E}">
        <p14:creationId xmlns:p14="http://schemas.microsoft.com/office/powerpoint/2010/main" val="8197588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Content Placeholder 3"/>
          <p:cNvSpPr txBox="1">
            <a:spLocks/>
          </p:cNvSpPr>
          <p:nvPr/>
        </p:nvSpPr>
        <p:spPr bwMode="white">
          <a:xfrm>
            <a:off x="9126788" y="7463045"/>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a:t>
            </a:r>
          </a:p>
        </p:txBody>
      </p:sp>
      <p:sp>
        <p:nvSpPr>
          <p:cNvPr id="8" name="Content Placeholder 3"/>
          <p:cNvSpPr txBox="1">
            <a:spLocks/>
          </p:cNvSpPr>
          <p:nvPr/>
        </p:nvSpPr>
        <p:spPr bwMode="white">
          <a:xfrm>
            <a:off x="5006466" y="7464081"/>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action</a:t>
            </a:r>
          </a:p>
        </p:txBody>
      </p:sp>
      <p:sp>
        <p:nvSpPr>
          <p:cNvPr id="9" name="Content Placeholder 3"/>
          <p:cNvSpPr txBox="1">
            <a:spLocks/>
          </p:cNvSpPr>
          <p:nvPr/>
        </p:nvSpPr>
        <p:spPr bwMode="white">
          <a:xfrm>
            <a:off x="11851792" y="6573351"/>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name</a:t>
            </a:r>
          </a:p>
        </p:txBody>
      </p:sp>
      <p:cxnSp>
        <p:nvCxnSpPr>
          <p:cNvPr id="10" name="Straight Connector 9"/>
          <p:cNvCxnSpPr/>
          <p:nvPr/>
        </p:nvCxnSpPr>
        <p:spPr>
          <a:xfrm>
            <a:off x="8483600" y="6339131"/>
            <a:ext cx="1549400"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endCxn id="6" idx="0"/>
          </p:cNvCxnSpPr>
          <p:nvPr/>
        </p:nvCxnSpPr>
        <p:spPr>
          <a:xfrm>
            <a:off x="9410700" y="6312345"/>
            <a:ext cx="1695764" cy="115070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8" idx="0"/>
          </p:cNvCxnSpPr>
          <p:nvPr/>
        </p:nvCxnSpPr>
        <p:spPr>
          <a:xfrm flipV="1">
            <a:off x="6986142" y="6363147"/>
            <a:ext cx="494158" cy="110093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769100" y="6337745"/>
            <a:ext cx="1425160"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0182258" y="6334918"/>
            <a:ext cx="1412842"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1212615" y="6346232"/>
            <a:ext cx="639177" cy="501185"/>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bwMode="auto">
          <a:xfrm>
            <a:off x="3797300"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Rectangle 15"/>
          <p:cNvSpPr/>
          <p:nvPr/>
        </p:nvSpPr>
        <p:spPr bwMode="auto">
          <a:xfrm>
            <a:off x="5666895"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ectangle 16"/>
          <p:cNvSpPr/>
          <p:nvPr/>
        </p:nvSpPr>
        <p:spPr bwMode="auto">
          <a:xfrm>
            <a:off x="4000500" y="3713058"/>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Rectangle 17"/>
          <p:cNvSpPr/>
          <p:nvPr/>
        </p:nvSpPr>
        <p:spPr bwMode="auto">
          <a:xfrm>
            <a:off x="6327295" y="3726203"/>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99726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4" name="Content Placeholder 3"/>
          <p:cNvSpPr>
            <a:spLocks noGrp="1"/>
          </p:cNvSpPr>
          <p:nvPr>
            <p:ph sz="quarter" idx="12"/>
          </p:nvPr>
        </p:nvSpPr>
        <p:spPr>
          <a:xfrm>
            <a:off x="1127883" y="3863457"/>
            <a:ext cx="14420850" cy="557213"/>
          </a:xfrm>
        </p:spPr>
        <p:txBody>
          <a:bodyPr/>
          <a:lstStyle/>
          <a:p>
            <a:endParaRPr lang="en-US"/>
          </a:p>
        </p:txBody>
      </p:sp>
      <p:sp>
        <p:nvSpPr>
          <p:cNvPr id="6" name="Title 5"/>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3889161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1635163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It's Quiet. Too Quiet.</a:t>
            </a:r>
            <a:endParaRPr lang="en-US" dirty="0"/>
          </a:p>
        </p:txBody>
      </p:sp>
      <p:sp>
        <p:nvSpPr>
          <p:cNvPr id="3" name="Subtitle 2"/>
          <p:cNvSpPr>
            <a:spLocks noGrp="1"/>
          </p:cNvSpPr>
          <p:nvPr>
            <p:ph type="subTitle" idx="1"/>
          </p:nvPr>
        </p:nvSpPr>
        <p:spPr/>
        <p:txBody>
          <a:bodyPr/>
          <a:lstStyle/>
          <a:p>
            <a:r>
              <a:rPr lang="en-US" dirty="0" smtClean="0"/>
              <a:t>When a test passes immediately without having to write code (or if the code has already been written) it is time to be concerned. This is one of those moments we should ensure that the tests are working by mutating that code.</a:t>
            </a:r>
            <a:endParaRPr lang="en-US" dirty="0"/>
          </a:p>
        </p:txBody>
      </p:sp>
    </p:spTree>
    <p:extLst>
      <p:ext uri="{BB962C8B-B14F-4D97-AF65-F5344CB8AC3E}">
        <p14:creationId xmlns:p14="http://schemas.microsoft.com/office/powerpoint/2010/main" val="22336350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213256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t>
            </a:r>
            <a:r>
              <a:rPr lang="en-US" dirty="0" err="1"/>
              <a:t>httpd</a:t>
            </a:r>
            <a:r>
              <a:rPr lang="en-US" dirty="0"/>
              <a:t>::install When all attributes are default, on an unspecified platform installs the appropriate package</a:t>
            </a:r>
          </a:p>
          <a:p>
            <a:r>
              <a:rPr lang="en-US" dirty="0"/>
              <a:t>     Failure/Error: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expected "package[</a:t>
            </a:r>
            <a:r>
              <a:rPr lang="en-US" dirty="0" err="1"/>
              <a:t>httpd</a:t>
            </a:r>
            <a:r>
              <a:rPr lang="en-US" dirty="0"/>
              <a:t>]" with action :install to be in Chef run. Other package resources</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Fail</a:t>
            </a:r>
            <a:endParaRPr lang="en-US" dirty="0"/>
          </a:p>
        </p:txBody>
      </p:sp>
    </p:spTree>
    <p:extLst>
      <p:ext uri="{BB962C8B-B14F-4D97-AF65-F5344CB8AC3E}">
        <p14:creationId xmlns:p14="http://schemas.microsoft.com/office/powerpoint/2010/main" val="21978465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03359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26229"/>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1475719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a:t>
            </a:r>
            <a:r>
              <a:rPr lang="en-US" dirty="0" smtClean="0"/>
              <a:t>esources left behind!</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ü"/>
            </a:pPr>
            <a:r>
              <a:rPr lang="en-US" dirty="0" smtClean="0"/>
              <a:t>Verify the test validates the recipe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Miss me?</a:t>
            </a:r>
            <a:endParaRPr lang="en-US" sz="1800" i="1" dirty="0" smtClean="0">
              <a:solidFill>
                <a:schemeClr val="tx2"/>
              </a:solidFill>
            </a:endParaRPr>
          </a:p>
        </p:txBody>
      </p:sp>
    </p:spTree>
    <p:extLst>
      <p:ext uri="{BB962C8B-B14F-4D97-AF65-F5344CB8AC3E}">
        <p14:creationId xmlns:p14="http://schemas.microsoft.com/office/powerpoint/2010/main" val="41390356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Now I am ready to be </a:t>
            </a:r>
            <a:r>
              <a:rPr lang="en-US" sz="1800" i="1" dirty="0" smtClean="0">
                <a:solidFill>
                  <a:schemeClr val="tx2"/>
                </a:solidFill>
              </a:rPr>
              <a:t>shaved.</a:t>
            </a:r>
            <a:endParaRPr lang="en-US" sz="1800" i="1" dirty="0" smtClean="0">
              <a:solidFill>
                <a:schemeClr val="tx2"/>
              </a:solidFill>
            </a:endParaRPr>
          </a:p>
        </p:txBody>
      </p:sp>
    </p:spTree>
    <p:extLst>
      <p:ext uri="{BB962C8B-B14F-4D97-AF65-F5344CB8AC3E}">
        <p14:creationId xmlns:p14="http://schemas.microsoft.com/office/powerpoint/2010/main" val="5866411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16259431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grpSp>
        <p:nvGrpSpPr>
          <p:cNvPr id="46" name="Group 45"/>
          <p:cNvGrpSpPr/>
          <p:nvPr/>
        </p:nvGrpSpPr>
        <p:grpSpPr>
          <a:xfrm>
            <a:off x="1089187" y="3488481"/>
            <a:ext cx="4337277" cy="4134986"/>
            <a:chOff x="1671637" y="3827865"/>
            <a:chExt cx="4337277" cy="4134986"/>
          </a:xfrm>
        </p:grpSpPr>
        <p:sp>
          <p:nvSpPr>
            <p:cNvPr id="47" name="Rectangle 46"/>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48" name="Round Diagonal Corner Rectangle 47"/>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49" name="Round Diagonal Corner Rectangle 48"/>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50" name="Round Diagonal Corner Rectangle 49"/>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51" name="Round Diagonal Corner Rectangle 50"/>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52" name="Straight Connector 51"/>
            <p:cNvCxnSpPr>
              <a:stCxn id="58"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60" name="Diamond 5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7" name="Regular Pentagon 66"/>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8" name="Oval 67"/>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9" name="Left Bracket 68"/>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70" name="Content Placeholder 2"/>
          <p:cNvSpPr txBox="1">
            <a:spLocks/>
          </p:cNvSpPr>
          <p:nvPr/>
        </p:nvSpPr>
        <p:spPr>
          <a:xfrm>
            <a:off x="6378904" y="4265079"/>
            <a:ext cx="9106997" cy="3358388"/>
          </a:xfrm>
          <a:prstGeom prst="rect">
            <a:avLst/>
          </a:prstGeom>
          <a:ln>
            <a:solidFill>
              <a:schemeClr val="tx2"/>
            </a:solidFill>
            <a:prstDash val="dash"/>
          </a:ln>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smtClean="0">
                <a:latin typeface="Courier New" charset="0"/>
                <a:ea typeface="Courier New" charset="0"/>
                <a:cs typeface="Courier New" charset="0"/>
              </a:rPr>
              <a:t>file '/</a:t>
            </a:r>
            <a:r>
              <a:rPr lang="en-US" sz="2400" b="1" dirty="0" err="1" smtClean="0">
                <a:latin typeface="Courier New" charset="0"/>
                <a:ea typeface="Courier New" charset="0"/>
                <a:cs typeface="Courier New" charset="0"/>
              </a:rPr>
              <a:t>var</a:t>
            </a:r>
            <a:r>
              <a:rPr lang="en-US" sz="2400" b="1" dirty="0" smtClean="0">
                <a:latin typeface="Courier New" charset="0"/>
                <a:ea typeface="Courier New" charset="0"/>
                <a:cs typeface="Courier New" charset="0"/>
              </a:rPr>
              <a:t>/www/html/</a:t>
            </a:r>
            <a:r>
              <a:rPr lang="en-US" sz="2400" b="1" dirty="0" err="1" smtClean="0">
                <a:latin typeface="Courier New" charset="0"/>
                <a:ea typeface="Courier New" charset="0"/>
                <a:cs typeface="Courier New" charset="0"/>
              </a:rPr>
              <a:t>index.html</a:t>
            </a:r>
            <a:r>
              <a:rPr lang="en-US" sz="2400" b="1" dirty="0" smtClean="0">
                <a:latin typeface="Courier New" charset="0"/>
                <a:ea typeface="Courier New" charset="0"/>
                <a:cs typeface="Courier New" charset="0"/>
              </a:rPr>
              <a:t>' do</a:t>
            </a:r>
          </a:p>
          <a:p>
            <a:r>
              <a:rPr lang="en-US" sz="2400" b="1" dirty="0" smtClean="0">
                <a:latin typeface="Courier New" charset="0"/>
                <a:ea typeface="Courier New" charset="0"/>
                <a:cs typeface="Courier New" charset="0"/>
              </a:rPr>
              <a:t>  content '&lt;h1&gt;Welcome Home&lt;/h1&gt;'</a:t>
            </a:r>
            <a:endParaRPr lang="en-US" sz="2400" b="1" dirty="0">
              <a:latin typeface="Courier New" charset="0"/>
              <a:ea typeface="Courier New" charset="0"/>
              <a:cs typeface="Courier New" charset="0"/>
            </a:endParaRPr>
          </a:p>
          <a:p>
            <a:r>
              <a:rPr lang="en-US" sz="2400" b="1" dirty="0" smtClean="0">
                <a:latin typeface="Courier New" charset="0"/>
                <a:ea typeface="Courier New" charset="0"/>
                <a:cs typeface="Courier New" charset="0"/>
              </a:rPr>
              <a:t>end</a:t>
            </a:r>
            <a:endParaRPr lang="en-US" sz="2400" b="1" dirty="0">
              <a:latin typeface="Courier New" charset="0"/>
              <a:ea typeface="Courier New" charset="0"/>
              <a:cs typeface="Courier New" charset="0"/>
            </a:endParaRPr>
          </a:p>
        </p:txBody>
      </p:sp>
      <p:sp>
        <p:nvSpPr>
          <p:cNvPr id="71" name="Text Placeholder 3"/>
          <p:cNvSpPr txBox="1">
            <a:spLocks/>
          </p:cNvSpPr>
          <p:nvPr/>
        </p:nvSpPr>
        <p:spPr>
          <a:xfrm>
            <a:off x="6378904" y="3488481"/>
            <a:ext cx="9106261" cy="566391"/>
          </a:xfrm>
          <a:prstGeom prst="rect">
            <a:avLst/>
          </a:prstGeom>
          <a:solidFill>
            <a:schemeClr val="bg1">
              <a:lumMod val="85000"/>
            </a:schemeClr>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latin typeface="Courier New" charset="0"/>
                <a:ea typeface="Courier New" charset="0"/>
                <a:cs typeface="Courier New" charset="0"/>
              </a:rPr>
              <a:t>~/</a:t>
            </a:r>
            <a:r>
              <a:rPr lang="en-US" sz="2800" b="1" dirty="0" err="1" smtClean="0">
                <a:latin typeface="Courier New" charset="0"/>
                <a:ea typeface="Courier New" charset="0"/>
                <a:cs typeface="Courier New" charset="0"/>
              </a:rPr>
              <a:t>httpd</a:t>
            </a:r>
            <a:r>
              <a:rPr lang="en-US" sz="2800" b="1" dirty="0" smtClean="0">
                <a:latin typeface="Courier New" charset="0"/>
                <a:ea typeface="Courier New" charset="0"/>
                <a:cs typeface="Courier New" charset="0"/>
              </a:rPr>
              <a:t>/recipes/</a:t>
            </a:r>
            <a:r>
              <a:rPr lang="en-US" sz="2800" b="1" dirty="0" err="1" smtClean="0">
                <a:latin typeface="Courier New" charset="0"/>
                <a:ea typeface="Courier New" charset="0"/>
                <a:cs typeface="Courier New" charset="0"/>
              </a:rPr>
              <a:t>configuration.rb</a:t>
            </a:r>
            <a:endParaRPr lang="en-US" sz="2800" b="1" dirty="0">
              <a:latin typeface="Courier New" charset="0"/>
              <a:ea typeface="Courier New" charset="0"/>
              <a:cs typeface="Courier New" charset="0"/>
            </a:endParaRPr>
          </a:p>
        </p:txBody>
      </p:sp>
      <p:cxnSp>
        <p:nvCxnSpPr>
          <p:cNvPr id="9" name="Elbow Connector 8"/>
          <p:cNvCxnSpPr>
            <a:stCxn id="50" idx="0"/>
            <a:endCxn id="3" idx="1"/>
          </p:cNvCxnSpPr>
          <p:nvPr/>
        </p:nvCxnSpPr>
        <p:spPr>
          <a:xfrm flipV="1">
            <a:off x="5282941" y="4957325"/>
            <a:ext cx="849501" cy="1079446"/>
          </a:xfrm>
          <a:prstGeom prst="bentConnector3">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3" name="Left Bracket 2"/>
          <p:cNvSpPr/>
          <p:nvPr/>
        </p:nvSpPr>
        <p:spPr>
          <a:xfrm>
            <a:off x="6132442" y="4265079"/>
            <a:ext cx="246461" cy="1384491"/>
          </a:xfrm>
          <a:prstGeom prst="leftBracket">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60790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 Object</a:t>
            </a:r>
            <a:endParaRPr lang="en-US" dirty="0"/>
          </a:p>
        </p:txBody>
      </p:sp>
      <p:sp>
        <p:nvSpPr>
          <p:cNvPr id="6" name="Snip Single Corner Rectangle 5"/>
          <p:cNvSpPr/>
          <p:nvPr/>
        </p:nvSpPr>
        <p:spPr bwMode="auto">
          <a:xfrm>
            <a:off x="1671638" y="3147331"/>
            <a:ext cx="2313953" cy="2713319"/>
          </a:xfrm>
          <a:prstGeom prst="snip1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lnSpc>
                <a:spcPct val="150000"/>
              </a:lnSpc>
            </a:pPr>
            <a:r>
              <a:rPr lang="en-US" dirty="0">
                <a:gradFill>
                  <a:gsLst>
                    <a:gs pos="0">
                      <a:srgbClr val="FFFFFF"/>
                    </a:gs>
                    <a:gs pos="100000">
                      <a:srgbClr val="FFFFFF"/>
                    </a:gs>
                  </a:gsLst>
                  <a:lin ang="5400000" scaled="0"/>
                </a:gradFill>
              </a:rPr>
              <a:t>node </a:t>
            </a:r>
            <a:r>
              <a:rPr lang="en-US" dirty="0" smtClean="0">
                <a:gradFill>
                  <a:gsLst>
                    <a:gs pos="0">
                      <a:srgbClr val="FFFFFF"/>
                    </a:gs>
                    <a:gs pos="100000">
                      <a:srgbClr val="FFFFFF"/>
                    </a:gs>
                  </a:gsLst>
                  <a:lin ang="5400000" scaled="0"/>
                </a:gradFill>
              </a:rPr>
              <a:t>object</a:t>
            </a:r>
            <a:endParaRPr lang="en-US" dirty="0">
              <a:gradFill>
                <a:gsLst>
                  <a:gs pos="0">
                    <a:srgbClr val="FFFFFF"/>
                  </a:gs>
                  <a:gs pos="100000">
                    <a:srgbClr val="FFFFFF"/>
                  </a:gs>
                </a:gsLst>
                <a:lin ang="5400000" scaled="0"/>
              </a:gradFill>
            </a:endParaRPr>
          </a:p>
          <a:p>
            <a:pPr algn="ctr" defTabSz="914099">
              <a:lnSpc>
                <a:spcPct val="150000"/>
              </a:lnSpc>
            </a:pPr>
            <a:r>
              <a:rPr lang="en-US" sz="5400" dirty="0" smtClean="0">
                <a:gradFill>
                  <a:gsLst>
                    <a:gs pos="0">
                      <a:srgbClr val="FFFFFF"/>
                    </a:gs>
                    <a:gs pos="100000">
                      <a:srgbClr val="FFFFFF"/>
                    </a:gs>
                  </a:gsLst>
                  <a:lin ang="5400000" scaled="0"/>
                </a:gradFill>
              </a:rPr>
              <a:t>{}</a:t>
            </a:r>
          </a:p>
        </p:txBody>
      </p:sp>
      <p:sp>
        <p:nvSpPr>
          <p:cNvPr id="8" name="Rounded Rectangle 7"/>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0" name="Rounded Rectangle 9"/>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1" name="Rounded Rectangle 10"/>
          <p:cNvSpPr/>
          <p:nvPr/>
        </p:nvSpPr>
        <p:spPr bwMode="auto">
          <a:xfrm>
            <a:off x="12067901" y="600422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2" name="Rounded Rectangle 11"/>
          <p:cNvSpPr/>
          <p:nvPr/>
        </p:nvSpPr>
        <p:spPr bwMode="auto">
          <a:xfrm>
            <a:off x="12067901" y="6837338"/>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8" name="Rounded Rectangle 17"/>
          <p:cNvSpPr/>
          <p:nvPr/>
        </p:nvSpPr>
        <p:spPr bwMode="auto">
          <a:xfrm>
            <a:off x="12067901" y="5171102"/>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Load Cookbooks</a:t>
            </a:r>
          </a:p>
        </p:txBody>
      </p:sp>
      <p:cxnSp>
        <p:nvCxnSpPr>
          <p:cNvPr id="20" name="Straight Connector 19"/>
          <p:cNvCxnSpPr>
            <a:stCxn id="9" idx="1"/>
          </p:cNvCxnSpPr>
          <p:nvPr/>
        </p:nvCxnSpPr>
        <p:spPr>
          <a:xfrm flipH="1">
            <a:off x="3985591" y="3774954"/>
            <a:ext cx="8082311" cy="0"/>
          </a:xfrm>
          <a:prstGeom prst="line">
            <a:avLst/>
          </a:prstGeom>
          <a:ln>
            <a:solidFill>
              <a:schemeClr val="accent5"/>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a:stCxn id="18" idx="1"/>
          </p:cNvCxnSpPr>
          <p:nvPr/>
        </p:nvCxnSpPr>
        <p:spPr>
          <a:xfrm flipH="1">
            <a:off x="3985591" y="5515876"/>
            <a:ext cx="8082310" cy="0"/>
          </a:xfrm>
          <a:prstGeom prst="line">
            <a:avLst/>
          </a:prstGeom>
          <a:ln>
            <a:solidFill>
              <a:schemeClr val="accent5"/>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Snip Single Corner Rectangle 22"/>
          <p:cNvSpPr/>
          <p:nvPr/>
        </p:nvSpPr>
        <p:spPr bwMode="auto">
          <a:xfrm>
            <a:off x="4581268" y="3303043"/>
            <a:ext cx="1718276"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system attributes</a:t>
            </a:r>
          </a:p>
        </p:txBody>
      </p:sp>
      <p:sp>
        <p:nvSpPr>
          <p:cNvPr id="24" name="Snip Single Corner Rectangle 23"/>
          <p:cNvSpPr/>
          <p:nvPr/>
        </p:nvSpPr>
        <p:spPr bwMode="auto">
          <a:xfrm>
            <a:off x="8026745" y="4916828"/>
            <a:ext cx="2359645"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cookbook defined attributes</a:t>
            </a:r>
          </a:p>
        </p:txBody>
      </p:sp>
      <p:sp>
        <p:nvSpPr>
          <p:cNvPr id="25" name="TextBox 24"/>
          <p:cNvSpPr txBox="1"/>
          <p:nvPr/>
        </p:nvSpPr>
        <p:spPr bwMode="white">
          <a:xfrm>
            <a:off x="4581268" y="4246864"/>
            <a:ext cx="1718276" cy="471911"/>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smtClean="0">
                <a:solidFill>
                  <a:schemeClr val="bg1"/>
                </a:solidFill>
              </a:rPr>
              <a:t>automatic</a:t>
            </a:r>
            <a:endParaRPr lang="en-US" sz="1800" dirty="0" smtClean="0">
              <a:solidFill>
                <a:schemeClr val="bg1"/>
              </a:solidFill>
            </a:endParaRPr>
          </a:p>
        </p:txBody>
      </p:sp>
      <p:sp>
        <p:nvSpPr>
          <p:cNvPr id="26" name="TextBox 25"/>
          <p:cNvSpPr txBox="1"/>
          <p:nvPr/>
        </p:nvSpPr>
        <p:spPr bwMode="white">
          <a:xfrm>
            <a:off x="8026744" y="5860649"/>
            <a:ext cx="2359645" cy="1051375"/>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dirty="0" smtClean="0">
                <a:solidFill>
                  <a:schemeClr val="bg1"/>
                </a:solidFill>
              </a:rPr>
              <a:t>default</a:t>
            </a:r>
          </a:p>
          <a:p>
            <a:pPr algn="ctr"/>
            <a:r>
              <a:rPr lang="en-US" sz="1800" dirty="0" smtClean="0">
                <a:solidFill>
                  <a:schemeClr val="bg1"/>
                </a:solidFill>
              </a:rPr>
              <a:t>normal</a:t>
            </a:r>
          </a:p>
          <a:p>
            <a:pPr algn="ctr"/>
            <a:r>
              <a:rPr lang="en-US" sz="1800" dirty="0" smtClean="0">
                <a:solidFill>
                  <a:schemeClr val="bg1"/>
                </a:solidFill>
              </a:rPr>
              <a:t>override</a:t>
            </a:r>
          </a:p>
        </p:txBody>
      </p:sp>
      <p:sp>
        <p:nvSpPr>
          <p:cNvPr id="29" name="Rectangle 28"/>
          <p:cNvSpPr/>
          <p:nvPr/>
        </p:nvSpPr>
        <p:spPr>
          <a:xfrm>
            <a:off x="4194872" y="7526886"/>
            <a:ext cx="7866256" cy="461665"/>
          </a:xfrm>
          <a:prstGeom prst="rect">
            <a:avLst/>
          </a:prstGeom>
        </p:spPr>
        <p:txBody>
          <a:bodyPr wrap="none">
            <a:spAutoFit/>
          </a:bodyPr>
          <a:lstStyle/>
          <a:p>
            <a:pPr algn="ctr"/>
            <a:r>
              <a:rPr lang="en-US" dirty="0" smtClean="0">
                <a:hlinkClick r:id="rId3"/>
              </a:rPr>
              <a:t>https://docs.chef.io/attributes.html - attribute-precedence</a:t>
            </a:r>
            <a:endParaRPr lang="en-US" dirty="0"/>
          </a:p>
        </p:txBody>
      </p:sp>
    </p:spTree>
    <p:extLst>
      <p:ext uri="{BB962C8B-B14F-4D97-AF65-F5344CB8AC3E}">
        <p14:creationId xmlns:p14="http://schemas.microsoft.com/office/powerpoint/2010/main" val="967390810"/>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Time to remove all the hard-coded values and make them attributes.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 recipe to use a Node attribute</a:t>
            </a:r>
          </a:p>
          <a:p>
            <a:pPr marL="342900" indent="-342900">
              <a:buFont typeface="Wingdings" charset="2"/>
              <a:buChar char="q"/>
            </a:pPr>
            <a:r>
              <a:rPr lang="en-US" dirty="0" smtClean="0"/>
              <a:t>Execute the tests and verify the tests fail</a:t>
            </a:r>
          </a:p>
          <a:p>
            <a:pPr marL="342900" indent="-342900">
              <a:buFont typeface="Wingdings" charset="2"/>
              <a:buChar char="q"/>
            </a:pPr>
            <a:r>
              <a:rPr lang="en-US" dirty="0" smtClean="0"/>
              <a:t>Create the attributes file and add the Node attribute</a:t>
            </a:r>
          </a:p>
          <a:p>
            <a:pPr marL="342900" indent="-342900">
              <a:buFont typeface="Wingdings" charset="2"/>
              <a:buChar char="q"/>
            </a:pPr>
            <a:r>
              <a:rPr lang="en-US" dirty="0" smtClean="0"/>
              <a:t>Execute the tests and verify the tests pass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316002"/>
            <a:ext cx="2867132" cy="1026427"/>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Dream Driven Development</a:t>
            </a:r>
            <a:endParaRPr lang="en-US" sz="1800" i="1" dirty="0" smtClean="0">
              <a:solidFill>
                <a:schemeClr val="tx2"/>
              </a:solidFill>
            </a:endParaRPr>
          </a:p>
        </p:txBody>
      </p:sp>
    </p:spTree>
    <p:extLst>
      <p:ext uri="{BB962C8B-B14F-4D97-AF65-F5344CB8AC3E}">
        <p14:creationId xmlns:p14="http://schemas.microsoft.com/office/powerpoint/2010/main" val="1315652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Value with a Node Attribute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node['</a:t>
            </a:r>
            <a:r>
              <a:rPr lang="en-US" dirty="0" err="1" smtClean="0"/>
              <a:t>httpd</a:t>
            </a:r>
            <a:r>
              <a:rPr lang="en-US" dirty="0" smtClean="0"/>
              <a:t>']['</a:t>
            </a:r>
            <a:r>
              <a:rPr lang="en-US" dirty="0" err="1" smtClean="0"/>
              <a:t>package_name</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58379"/>
            <a:ext cx="14404273" cy="626533"/>
          </a:xfrm>
        </p:spPr>
        <p:txBody>
          <a:bodyPr/>
          <a:lstStyle/>
          <a:p>
            <a:endParaRPr lang="en-US" dirty="0"/>
          </a:p>
        </p:txBody>
      </p:sp>
    </p:spTree>
    <p:extLst>
      <p:ext uri="{BB962C8B-B14F-4D97-AF65-F5344CB8AC3E}">
        <p14:creationId xmlns:p14="http://schemas.microsoft.com/office/powerpoint/2010/main" val="2666073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A change means a chance for us to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
            </a:r>
            <a:r>
              <a:rPr lang="en-US" dirty="0" smtClean="0"/>
              <a:t>attribute</a:t>
            </a:r>
            <a:endParaRPr lang="en-US" dirty="0"/>
          </a:p>
          <a:p>
            <a:pPr marL="342900" indent="-342900">
              <a:buFont typeface="Wingdings" charset="2"/>
              <a:buChar char="q"/>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4"/>
            <a:ext cx="2867132" cy="90946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Failure makes us stronger!</a:t>
            </a:r>
            <a:endParaRPr lang="en-US" sz="1800" i="1" dirty="0" smtClean="0">
              <a:solidFill>
                <a:schemeClr val="tx2"/>
              </a:solidFill>
            </a:endParaRPr>
          </a:p>
        </p:txBody>
      </p:sp>
    </p:spTree>
    <p:extLst>
      <p:ext uri="{BB962C8B-B14F-4D97-AF65-F5344CB8AC3E}">
        <p14:creationId xmlns:p14="http://schemas.microsoft.com/office/powerpoint/2010/main" val="21297394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FFFFFF</a:t>
            </a:r>
            <a:r>
              <a:rPr lang="en-US" dirty="0"/>
              <a:t>...</a:t>
            </a:r>
          </a:p>
          <a:p>
            <a:endParaRPr lang="en-US" dirty="0"/>
          </a:p>
          <a:p>
            <a:r>
              <a:rPr lang="en-US" dirty="0"/>
              <a:t>Failures:</a:t>
            </a:r>
          </a:p>
          <a:p>
            <a:endParaRPr lang="en-US" dirty="0"/>
          </a:p>
          <a:p>
            <a:r>
              <a:rPr lang="en-US" dirty="0"/>
              <a:t>  1) </a:t>
            </a:r>
            <a:r>
              <a:rPr lang="en-US" dirty="0" err="1"/>
              <a:t>httpd</a:t>
            </a:r>
            <a:r>
              <a:rPr lang="en-US" dirty="0"/>
              <a:t>::default When all attributes are default, on an unspecified platform converges successfully</a:t>
            </a:r>
          </a:p>
          <a:p>
            <a:r>
              <a:rPr lang="en-US" dirty="0"/>
              <a:t>     Failure/Error: expect { </a:t>
            </a:r>
            <a:r>
              <a:rPr lang="en-US" dirty="0" err="1"/>
              <a:t>chef_run</a:t>
            </a:r>
            <a:r>
              <a:rPr lang="en-US" dirty="0"/>
              <a:t> }.</a:t>
            </a:r>
            <a:r>
              <a:rPr lang="en-US" dirty="0" err="1"/>
              <a:t>to_not</a:t>
            </a:r>
            <a:r>
              <a:rPr lang="en-US" dirty="0"/>
              <a:t> </a:t>
            </a:r>
            <a:r>
              <a:rPr lang="en-US" dirty="0" err="1"/>
              <a:t>raise_error</a:t>
            </a:r>
            <a:endParaRPr lang="en-US" dirty="0"/>
          </a:p>
          <a:p>
            <a:r>
              <a:rPr lang="en-US" dirty="0"/>
              <a:t>       expected no Exception, got #&lt;</a:t>
            </a:r>
            <a:r>
              <a:rPr lang="en-US" dirty="0" err="1"/>
              <a:t>NoMethodError</a:t>
            </a:r>
            <a:r>
              <a:rPr lang="en-US" dirty="0"/>
              <a:t>: undefined method `[]' for </a:t>
            </a:r>
            <a:r>
              <a:rPr lang="en-US" dirty="0" err="1"/>
              <a:t>nil:NilClass</a:t>
            </a:r>
            <a:r>
              <a:rPr lang="en-US" dirty="0"/>
              <a:t>&gt; with </a:t>
            </a:r>
            <a:r>
              <a:rPr lang="en-US" dirty="0" err="1"/>
              <a:t>backtrace</a:t>
            </a:r>
            <a:r>
              <a:rPr lang="en-US" dirty="0"/>
              <a:t>:</a:t>
            </a:r>
          </a:p>
          <a:p>
            <a:r>
              <a:rPr lang="en-US" dirty="0"/>
              <a:t>         # /</a:t>
            </a:r>
            <a:r>
              <a:rPr lang="en-US" dirty="0" err="1" smtClean="0"/>
              <a:t>tmp</a:t>
            </a:r>
            <a:r>
              <a:rPr lang="en-US" dirty="0" smtClean="0"/>
              <a:t>/d</a:t>
            </a:r>
            <a:r>
              <a:rPr lang="is-IS" dirty="0" smtClean="0"/>
              <a:t>2016</a:t>
            </a:r>
            <a:r>
              <a:rPr lang="en-US" dirty="0" smtClean="0"/>
              <a:t>1026-15641-1adgkog/cookbooks/</a:t>
            </a:r>
            <a:r>
              <a:rPr lang="en-US" dirty="0" err="1" smtClean="0"/>
              <a:t>httpd</a:t>
            </a:r>
            <a:r>
              <a:rPr lang="en-US" dirty="0" smtClean="0"/>
              <a:t>/recipes/install.rb:6:in </a:t>
            </a:r>
            <a:r>
              <a:rPr lang="en-US" dirty="0"/>
              <a:t>`</a:t>
            </a:r>
            <a:r>
              <a:rPr lang="en-US" dirty="0" err="1"/>
              <a:t>from_file</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5968791"/>
            <a:ext cx="14420850" cy="1015571"/>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Fail</a:t>
            </a:r>
            <a:endParaRPr lang="en-US" dirty="0"/>
          </a:p>
        </p:txBody>
      </p:sp>
    </p:spTree>
    <p:extLst>
      <p:ext uri="{BB962C8B-B14F-4D97-AF65-F5344CB8AC3E}">
        <p14:creationId xmlns:p14="http://schemas.microsoft.com/office/powerpoint/2010/main" val="777187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definitely broke it! Now, let's fix it.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549927"/>
            <a:ext cx="2867132" cy="79250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 reality is what you code.</a:t>
            </a:r>
            <a:endParaRPr lang="en-US" sz="1800" i="1" dirty="0" smtClean="0">
              <a:solidFill>
                <a:schemeClr val="tx2"/>
              </a:solidFill>
            </a:endParaRPr>
          </a:p>
        </p:txBody>
      </p:sp>
    </p:spTree>
    <p:extLst>
      <p:ext uri="{BB962C8B-B14F-4D97-AF65-F5344CB8AC3E}">
        <p14:creationId xmlns:p14="http://schemas.microsoft.com/office/powerpoint/2010/main" val="19019835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attribute [path/to/cookbook] NAME [options]</a:t>
            </a:r>
          </a:p>
          <a:p>
            <a:r>
              <a:rPr lang="en-US" dirty="0"/>
              <a:t>    -C, --copyright COPYRIGHT        Name of the copyright </a:t>
            </a:r>
            <a:r>
              <a:rPr lang="en-US" dirty="0" err="1" smtClean="0"/>
              <a:t>hol</a:t>
            </a:r>
            <a:r>
              <a:rPr lang="en-US" dirty="0" smtClean="0"/>
              <a:t>...</a:t>
            </a:r>
            <a:endParaRPr lang="en-US" dirty="0"/>
          </a:p>
          <a:p>
            <a:r>
              <a:rPr lang="en-US" dirty="0"/>
              <a:t>    -m, --email EMAIL                Email address of the </a:t>
            </a:r>
            <a:r>
              <a:rPr lang="en-US" dirty="0" smtClean="0"/>
              <a:t>auth...</a:t>
            </a:r>
            <a:endParaRPr lang="en-US" dirty="0"/>
          </a:p>
          <a:p>
            <a:r>
              <a:rPr lang="en-US" dirty="0"/>
              <a:t>    -a, --generator-</a:t>
            </a:r>
            <a:r>
              <a:rPr lang="en-US" dirty="0" err="1"/>
              <a:t>arg</a:t>
            </a:r>
            <a:r>
              <a:rPr lang="en-US" dirty="0"/>
              <a:t> KEY=VALUE    Use to set </a:t>
            </a:r>
            <a:r>
              <a:rPr lang="en-US" dirty="0" smtClean="0"/>
              <a:t>arbitrary     ...</a:t>
            </a:r>
            <a:endParaRPr lang="en-US" dirty="0"/>
          </a:p>
          <a:p>
            <a:r>
              <a:rPr lang="en-US" dirty="0"/>
              <a:t>    -I, --license LICENSE            </a:t>
            </a:r>
            <a:r>
              <a:rPr lang="en-US" dirty="0" err="1"/>
              <a:t>all_rights</a:t>
            </a:r>
            <a:r>
              <a:rPr lang="en-US" dirty="0"/>
              <a:t>, apache2, </a:t>
            </a:r>
            <a:r>
              <a:rPr lang="en-US" dirty="0" err="1"/>
              <a:t>mit</a:t>
            </a:r>
            <a:r>
              <a:rPr lang="en-US" dirty="0" smtClean="0"/>
              <a:t>,...</a:t>
            </a:r>
            <a:endParaRPr lang="en-US" dirty="0"/>
          </a:p>
          <a:p>
            <a:r>
              <a:rPr lang="en-US" dirty="0"/>
              <a:t>    -g GENERATOR_COOKBOOK_PATH,      Use </a:t>
            </a:r>
            <a:r>
              <a:rPr lang="en-US" dirty="0" smtClean="0"/>
              <a:t>GENERATOR_COOKBOOK_PA...</a:t>
            </a:r>
            <a:endParaRPr lang="en-US" dirty="0"/>
          </a:p>
          <a:p>
            <a:r>
              <a:rPr lang="en-US" dirty="0"/>
              <a:t>        --generator-cookbook</a:t>
            </a:r>
          </a:p>
        </p:txBody>
      </p:sp>
      <p:sp>
        <p:nvSpPr>
          <p:cNvPr id="3" name="Text Placeholder 2"/>
          <p:cNvSpPr>
            <a:spLocks noGrp="1"/>
          </p:cNvSpPr>
          <p:nvPr>
            <p:ph type="body" sz="quarter" idx="11"/>
          </p:nvPr>
        </p:nvSpPr>
        <p:spPr/>
        <p:txBody>
          <a:bodyPr/>
          <a:lstStyle/>
          <a:p>
            <a:r>
              <a:rPr lang="en-US" dirty="0" smtClean="0"/>
              <a:t>&gt; chef generate attribute --help</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Ask Chef How to Generate an Attributes File</a:t>
            </a:r>
            <a:endParaRPr lang="en-US" dirty="0"/>
          </a:p>
        </p:txBody>
      </p:sp>
    </p:spTree>
    <p:extLst>
      <p:ext uri="{BB962C8B-B14F-4D97-AF65-F5344CB8AC3E}">
        <p14:creationId xmlns:p14="http://schemas.microsoft.com/office/powerpoint/2010/main" val="1496879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4222443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::attribute</a:t>
            </a:r>
          </a:p>
          <a:p>
            <a:r>
              <a:rPr lang="en-US" dirty="0"/>
              <a:t>  * directory[/home/chef/</a:t>
            </a:r>
            <a:r>
              <a:rPr lang="en-US" dirty="0" err="1"/>
              <a:t>httpd</a:t>
            </a:r>
            <a:r>
              <a:rPr lang="en-US" dirty="0"/>
              <a:t>/attributes] action create</a:t>
            </a:r>
          </a:p>
          <a:p>
            <a:r>
              <a:rPr lang="en-US" dirty="0"/>
              <a:t>    - create new directory /home/chef/</a:t>
            </a:r>
            <a:r>
              <a:rPr lang="en-US" dirty="0" err="1"/>
              <a:t>httpd</a:t>
            </a:r>
            <a:r>
              <a:rPr lang="en-US" dirty="0"/>
              <a:t>/attributes</a:t>
            </a:r>
          </a:p>
          <a:p>
            <a:r>
              <a:rPr lang="en-US" dirty="0"/>
              <a:t>  * template[/home/chef/</a:t>
            </a:r>
            <a:r>
              <a:rPr lang="en-US" dirty="0" err="1"/>
              <a:t>httpd</a:t>
            </a:r>
            <a:r>
              <a:rPr lang="en-US" dirty="0"/>
              <a:t>/attributes/</a:t>
            </a:r>
            <a:r>
              <a:rPr lang="en-US" dirty="0" err="1"/>
              <a:t>default.rb</a:t>
            </a:r>
            <a:r>
              <a:rPr lang="en-US" dirty="0"/>
              <a:t>] action create</a:t>
            </a:r>
          </a:p>
          <a:p>
            <a:r>
              <a:rPr lang="en-US" dirty="0"/>
              <a:t>    - create new file /home/chef/</a:t>
            </a:r>
            <a:r>
              <a:rPr lang="en-US" dirty="0" err="1"/>
              <a:t>httpd</a:t>
            </a:r>
            <a:r>
              <a:rPr lang="en-US" dirty="0"/>
              <a:t>/attributes/</a:t>
            </a:r>
            <a:r>
              <a:rPr lang="en-US" dirty="0" err="1"/>
              <a:t>default.rb</a:t>
            </a:r>
            <a:endParaRPr lang="en-US" dirty="0"/>
          </a:p>
          <a:p>
            <a:r>
              <a:rPr lang="en-US" dirty="0"/>
              <a:t>    - update content in file /home/chef/</a:t>
            </a:r>
            <a:r>
              <a:rPr lang="en-US" dirty="0" err="1"/>
              <a:t>httpd</a:t>
            </a:r>
            <a:r>
              <a:rPr lang="en-US" dirty="0"/>
              <a:t>/attributes/</a:t>
            </a:r>
            <a:r>
              <a:rPr lang="en-US" dirty="0" err="1"/>
              <a:t>default.rb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attribute default</a:t>
            </a:r>
            <a:endParaRPr lang="en-US" dirty="0"/>
          </a:p>
        </p:txBody>
      </p:sp>
      <p:sp>
        <p:nvSpPr>
          <p:cNvPr id="6" name="Content Placeholder 5"/>
          <p:cNvSpPr>
            <a:spLocks noGrp="1"/>
          </p:cNvSpPr>
          <p:nvPr>
            <p:ph sz="quarter" idx="12"/>
          </p:nvPr>
        </p:nvSpPr>
        <p:spPr>
          <a:xfrm>
            <a:off x="1127883" y="4982960"/>
            <a:ext cx="14420850" cy="557213"/>
          </a:xfrm>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Use Chef to Generate a Default Attributes File</a:t>
            </a:r>
            <a:endParaRPr lang="en-US" dirty="0"/>
          </a:p>
        </p:txBody>
      </p:sp>
    </p:spTree>
    <p:extLst>
      <p:ext uri="{BB962C8B-B14F-4D97-AF65-F5344CB8AC3E}">
        <p14:creationId xmlns:p14="http://schemas.microsoft.com/office/powerpoint/2010/main" val="1283308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attributes</a:t>
            </a:r>
          </a:p>
          <a:p>
            <a:r>
              <a:rPr lang="en-US" dirty="0"/>
              <a:t>└── </a:t>
            </a:r>
            <a:r>
              <a:rPr lang="en-US" dirty="0" err="1"/>
              <a:t>default.rb</a:t>
            </a:r>
            <a:endParaRPr lang="en-US" dirty="0"/>
          </a:p>
          <a:p>
            <a:endParaRPr lang="en-US" dirty="0"/>
          </a:p>
          <a:p>
            <a:r>
              <a:rPr lang="en-US" dirty="0"/>
              <a:t>0 directories, 1 file</a:t>
            </a:r>
          </a:p>
        </p:txBody>
      </p:sp>
      <p:sp>
        <p:nvSpPr>
          <p:cNvPr id="3" name="Text Placeholder 2"/>
          <p:cNvSpPr>
            <a:spLocks noGrp="1"/>
          </p:cNvSpPr>
          <p:nvPr>
            <p:ph type="body" sz="quarter" idx="11"/>
          </p:nvPr>
        </p:nvSpPr>
        <p:spPr/>
        <p:txBody>
          <a:bodyPr/>
          <a:lstStyle/>
          <a:p>
            <a:r>
              <a:rPr lang="en-US" dirty="0" smtClean="0"/>
              <a:t>&gt; tree attributes</a:t>
            </a:r>
            <a:endParaRPr lang="en-US" dirty="0"/>
          </a:p>
        </p:txBody>
      </p:sp>
      <p:sp>
        <p:nvSpPr>
          <p:cNvPr id="6" name="Content Placeholder 5"/>
          <p:cNvSpPr>
            <a:spLocks noGrp="1"/>
          </p:cNvSpPr>
          <p:nvPr>
            <p:ph sz="quarter" idx="12"/>
          </p:nvPr>
        </p:nvSpPr>
        <p:spPr>
          <a:xfrm>
            <a:off x="1127883" y="2810790"/>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Attributes File Generated</a:t>
            </a:r>
            <a:endParaRPr lang="en-US" dirty="0"/>
          </a:p>
        </p:txBody>
      </p:sp>
    </p:spTree>
    <p:extLst>
      <p:ext uri="{BB962C8B-B14F-4D97-AF65-F5344CB8AC3E}">
        <p14:creationId xmlns:p14="http://schemas.microsoft.com/office/powerpoint/2010/main" val="5291676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Default Node Attribute</a:t>
            </a:r>
            <a:endParaRPr lang="en-US" dirty="0"/>
          </a:p>
        </p:txBody>
      </p:sp>
      <p:sp>
        <p:nvSpPr>
          <p:cNvPr id="3" name="Content Placeholder 2"/>
          <p:cNvSpPr>
            <a:spLocks noGrp="1"/>
          </p:cNvSpPr>
          <p:nvPr>
            <p:ph sz="quarter" idx="10"/>
          </p:nvPr>
        </p:nvSpPr>
        <p:spPr/>
        <p:txBody>
          <a:bodyPr/>
          <a:lstStyle/>
          <a:p>
            <a:r>
              <a:rPr lang="en-US" dirty="0" smtClean="0"/>
              <a:t>default['</a:t>
            </a:r>
            <a:r>
              <a:rPr lang="en-US" dirty="0" err="1" smtClean="0"/>
              <a:t>httpd</a:t>
            </a:r>
            <a:r>
              <a:rPr lang="en-US" dirty="0" smtClean="0"/>
              <a:t>']['</a:t>
            </a:r>
            <a:r>
              <a:rPr lang="en-US" dirty="0" err="1" smtClean="0"/>
              <a:t>package_name</a:t>
            </a:r>
            <a:r>
              <a:rPr lang="en-US" dirty="0" smtClean="0"/>
              <a:t>'] = '</a:t>
            </a:r>
            <a:r>
              <a:rPr lang="en-US" dirty="0" err="1" smtClean="0"/>
              <a:t>httpd</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7" name="Text Placeholder 6"/>
          <p:cNvSpPr>
            <a:spLocks noGrp="1"/>
          </p:cNvSpPr>
          <p:nvPr>
            <p:ph type="body" sz="quarter" idx="13"/>
          </p:nvPr>
        </p:nvSpPr>
        <p:spPr>
          <a:xfrm>
            <a:off x="1135042" y="2151775"/>
            <a:ext cx="14404273" cy="626533"/>
          </a:xfrm>
        </p:spPr>
        <p:txBody>
          <a:bodyPr/>
          <a:lstStyle/>
          <a:p>
            <a:endParaRPr lang="en-US" dirty="0"/>
          </a:p>
        </p:txBody>
      </p:sp>
    </p:spTree>
    <p:extLst>
      <p:ext uri="{BB962C8B-B14F-4D97-AF65-F5344CB8AC3E}">
        <p14:creationId xmlns:p14="http://schemas.microsoft.com/office/powerpoint/2010/main" val="9090755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The work is done. Let's hope it's the right work.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3892696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2.28 seconds (files took 4.28 seconds to load)</a:t>
            </a:r>
          </a:p>
          <a:p>
            <a:r>
              <a:rPr lang="en-US" dirty="0"/>
              <a:t>9</a:t>
            </a:r>
            <a:r>
              <a:rPr lang="en-US" dirty="0" smtClean="0"/>
              <a:t> </a:t>
            </a:r>
            <a:r>
              <a:rPr lang="en-US"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3830039"/>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15576370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made a change and we know it works!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ü"/>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66382"/>
            <a:ext cx="2867132" cy="876047"/>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nice trim in time for Summer!</a:t>
            </a:r>
            <a:endParaRPr lang="en-US" sz="1800" i="1" dirty="0" smtClean="0">
              <a:solidFill>
                <a:schemeClr val="tx2"/>
              </a:solidFill>
            </a:endParaRPr>
          </a:p>
        </p:txBody>
      </p:sp>
    </p:spTree>
    <p:extLst>
      <p:ext uri="{BB962C8B-B14F-4D97-AF65-F5344CB8AC3E}">
        <p14:creationId xmlns:p14="http://schemas.microsoft.com/office/powerpoint/2010/main" val="20721280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7952069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if We Made a Typo?</a:t>
            </a:r>
            <a:endParaRPr lang="en-US" dirty="0"/>
          </a:p>
        </p:txBody>
      </p:sp>
      <p:sp>
        <p:nvSpPr>
          <p:cNvPr id="3" name="Subtitle 2"/>
          <p:cNvSpPr>
            <a:spLocks noGrp="1"/>
          </p:cNvSpPr>
          <p:nvPr>
            <p:ph type="subTitle" idx="1"/>
          </p:nvPr>
        </p:nvSpPr>
        <p:spPr/>
        <p:txBody>
          <a:bodyPr/>
          <a:lstStyle/>
          <a:p>
            <a:r>
              <a:rPr lang="en-US" dirty="0" smtClean="0"/>
              <a:t>While implementing the node attribute what if made </a:t>
            </a:r>
            <a:r>
              <a:rPr lang="en-US" smtClean="0"/>
              <a:t>a mistake?</a:t>
            </a:r>
            <a:endParaRPr lang="en-US" dirty="0"/>
          </a:p>
        </p:txBody>
      </p:sp>
    </p:spTree>
    <p:extLst>
      <p:ext uri="{BB962C8B-B14F-4D97-AF65-F5344CB8AC3E}">
        <p14:creationId xmlns:p14="http://schemas.microsoft.com/office/powerpoint/2010/main" val="4280168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Typos Like This One Will Waste Time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33386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Mental Model vs Actual Model</a:t>
            </a:r>
            <a:endParaRPr lang="en-US" dirty="0"/>
          </a:p>
        </p:txBody>
      </p:sp>
      <p:sp>
        <p:nvSpPr>
          <p:cNvPr id="3" name="Subtitle 2"/>
          <p:cNvSpPr>
            <a:spLocks noGrp="1"/>
          </p:cNvSpPr>
          <p:nvPr>
            <p:ph type="subTitle" idx="1"/>
          </p:nvPr>
        </p:nvSpPr>
        <p:spPr/>
        <p:txBody>
          <a:bodyPr/>
          <a:lstStyle/>
          <a:p>
            <a:r>
              <a:rPr lang="en-US" dirty="0" smtClean="0"/>
              <a:t>Faster feedback helps us build a greater mental model of the actual execution model. Tests that we define help strengthen it. However, tests are not very interactive as they are more like experiments. What we want is the ability to pause execution and look around.</a:t>
            </a:r>
            <a:endParaRPr lang="en-US" dirty="0"/>
          </a:p>
        </p:txBody>
      </p:sp>
    </p:spTree>
    <p:extLst>
      <p:ext uri="{BB962C8B-B14F-4D97-AF65-F5344CB8AC3E}">
        <p14:creationId xmlns:p14="http://schemas.microsoft.com/office/powerpoint/2010/main" val="1137021102"/>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Hello, world!</a:t>
            </a:r>
            <a:endParaRPr lang="en-US" sz="1800" dirty="0" smtClean="0">
              <a:solidFill>
                <a:schemeClr val="tx2"/>
              </a:solidFill>
            </a:endParaRPr>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 a Debugger</a:t>
            </a:r>
            <a:endParaRPr lang="en-US" dirty="0"/>
          </a:p>
        </p:txBody>
      </p:sp>
      <p:sp>
        <p:nvSpPr>
          <p:cNvPr id="3" name="Subtitle 2"/>
          <p:cNvSpPr>
            <a:spLocks noGrp="1"/>
          </p:cNvSpPr>
          <p:nvPr>
            <p:ph type="subTitle" idx="1"/>
          </p:nvPr>
        </p:nvSpPr>
        <p:spPr/>
        <p:txBody>
          <a:bodyPr/>
          <a:lstStyle/>
          <a:p>
            <a:r>
              <a:rPr lang="en-US" dirty="0" smtClean="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smtClean="0">
                <a:hlinkClick r:id="rId3"/>
              </a:rPr>
              <a:t>pryrepl.org</a:t>
            </a:r>
            <a:endParaRPr lang="en-US" dirty="0"/>
          </a:p>
        </p:txBody>
      </p:sp>
    </p:spTree>
    <p:extLst>
      <p:ext uri="{BB962C8B-B14F-4D97-AF65-F5344CB8AC3E}">
        <p14:creationId xmlns:p14="http://schemas.microsoft.com/office/powerpoint/2010/main" val="1709412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make trouble for ourselves.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t>
            </a:r>
            <a:r>
              <a:rPr lang="en-US" dirty="0" smtClean="0"/>
              <a:t>and add the breakpoint</a:t>
            </a:r>
          </a:p>
          <a:p>
            <a:pPr marL="342900" indent="-342900">
              <a:buFont typeface="Wingdings" charset="2"/>
              <a:buChar char="q"/>
            </a:pPr>
            <a:r>
              <a:rPr lang="en-US" dirty="0"/>
              <a:t>Execute 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449674"/>
            <a:ext cx="3208274" cy="89275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We must challenge our code to better understand it.</a:t>
            </a:r>
            <a:endParaRPr lang="en-US" sz="1800" dirty="0" smtClean="0">
              <a:solidFill>
                <a:schemeClr val="tx2"/>
              </a:solidFill>
            </a:endParaRPr>
          </a:p>
        </p:txBody>
      </p:sp>
    </p:spTree>
    <p:extLst>
      <p:ext uri="{BB962C8B-B14F-4D97-AF65-F5344CB8AC3E}">
        <p14:creationId xmlns:p14="http://schemas.microsoft.com/office/powerpoint/2010/main" val="4199819596"/>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Typo in the Defined Attribute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2173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Break Point in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require 'pry'</a:t>
            </a:r>
          </a:p>
          <a:p>
            <a:r>
              <a:rPr lang="en-US" dirty="0" err="1" smtClean="0"/>
              <a:t>binding.pry</a:t>
            </a:r>
            <a:endParaRPr lang="en-US" dirty="0" smtClean="0"/>
          </a:p>
          <a:p>
            <a:endParaRPr lang="en-US" dirty="0" smtClean="0"/>
          </a:p>
          <a:p>
            <a:r>
              <a:rPr lang="en-US" dirty="0" smtClean="0"/>
              <a:t>package </a:t>
            </a:r>
            <a:r>
              <a:rPr lang="en-US" dirty="0"/>
              <a:t>node['</a:t>
            </a:r>
            <a:r>
              <a:rPr lang="en-US" dirty="0" err="1"/>
              <a:t>httpd</a:t>
            </a:r>
            <a:r>
              <a:rPr lang="en-US" dirty="0"/>
              <a:t>']['</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3"/>
          </p:nvPr>
        </p:nvSpPr>
        <p:spPr>
          <a:xfrm>
            <a:off x="1135042" y="4741670"/>
            <a:ext cx="14404273" cy="1624459"/>
          </a:xfrm>
        </p:spPr>
        <p:txBody>
          <a:bodyPr/>
          <a:lstStyle/>
          <a:p>
            <a:endParaRPr lang="en-US" dirty="0"/>
          </a:p>
        </p:txBody>
      </p:sp>
    </p:spTree>
    <p:extLst>
      <p:ext uri="{BB962C8B-B14F-4D97-AF65-F5344CB8AC3E}">
        <p14:creationId xmlns:p14="http://schemas.microsoft.com/office/powerpoint/2010/main" val="30692133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Then you will bridge the gap!</a:t>
            </a:r>
          </a:p>
        </p:txBody>
      </p:sp>
    </p:spTree>
    <p:extLst>
      <p:ext uri="{BB962C8B-B14F-4D97-AF65-F5344CB8AC3E}">
        <p14:creationId xmlns:p14="http://schemas.microsoft.com/office/powerpoint/2010/main" val="300825571"/>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smtClean="0"/>
              <a:t>From</a:t>
            </a:r>
            <a:r>
              <a:rPr lang="en-US" sz="2400" dirty="0"/>
              <a:t>: /</a:t>
            </a:r>
            <a:r>
              <a:rPr lang="en-US" sz="2400" dirty="0" err="1" smtClean="0"/>
              <a:t>tmp</a:t>
            </a:r>
            <a:r>
              <a:rPr lang="en-US" sz="2400" dirty="0" smtClean="0"/>
              <a:t>/d</a:t>
            </a:r>
            <a:r>
              <a:rPr lang="is-IS" sz="2400" dirty="0" smtClean="0"/>
              <a:t>2016</a:t>
            </a:r>
            <a:r>
              <a:rPr lang="en-US" sz="2400" dirty="0" smtClean="0"/>
              <a:t>1026-17430-19i8bee/cookbooks/</a:t>
            </a:r>
            <a:r>
              <a:rPr lang="en-US" sz="2400" dirty="0" err="1" smtClean="0"/>
              <a:t>httpd</a:t>
            </a:r>
            <a:r>
              <a:rPr lang="en-US" sz="2400" dirty="0" smtClean="0"/>
              <a:t>/recipes/</a:t>
            </a:r>
            <a:r>
              <a:rPr lang="en-US" sz="2400" dirty="0" err="1" smtClean="0"/>
              <a:t>install.rb</a:t>
            </a:r>
            <a:r>
              <a:rPr lang="en-US" sz="2400" dirty="0" smtClean="0"/>
              <a:t> </a:t>
            </a:r>
            <a:r>
              <a:rPr lang="en-US" sz="2400" dirty="0"/>
              <a:t>@ line 7 Chef::</a:t>
            </a:r>
            <a:r>
              <a:rPr lang="en-US" sz="2400" dirty="0" err="1"/>
              <a:t>Mixin</a:t>
            </a:r>
            <a:r>
              <a:rPr lang="en-US" sz="2400" dirty="0"/>
              <a:t>::</a:t>
            </a:r>
            <a:r>
              <a:rPr lang="en-US" sz="2400" dirty="0" err="1"/>
              <a:t>FromFile#from_file</a:t>
            </a:r>
            <a:r>
              <a:rPr lang="en-US" sz="2400" dirty="0"/>
              <a:t>:</a:t>
            </a:r>
          </a:p>
          <a:p>
            <a:endParaRPr lang="en-US" sz="2400" dirty="0"/>
          </a:p>
          <a:p>
            <a:r>
              <a:rPr lang="en-US" sz="2400" dirty="0"/>
              <a:t>    2: # Cookbook Name:: </a:t>
            </a:r>
            <a:r>
              <a:rPr lang="en-US" sz="2400" dirty="0" err="1"/>
              <a:t>httpd</a:t>
            </a:r>
            <a:endParaRPr lang="en-US" sz="2400" dirty="0"/>
          </a:p>
          <a:p>
            <a:r>
              <a:rPr lang="en-US" sz="2400" dirty="0"/>
              <a:t>    3: # Recipe:: install</a:t>
            </a:r>
          </a:p>
          <a:p>
            <a:r>
              <a:rPr lang="en-US" sz="2400" dirty="0"/>
              <a:t>    4: #</a:t>
            </a:r>
          </a:p>
          <a:p>
            <a:r>
              <a:rPr lang="en-US" sz="2400" dirty="0"/>
              <a:t>    5: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r>
              <a:rPr lang="en-US" sz="2400" dirty="0"/>
              <a:t> </a:t>
            </a:r>
            <a:r>
              <a:rPr lang="en-US" sz="2400" dirty="0" smtClean="0"/>
              <a:t>   # ... CONTINUES ON THE NEXT SLIDE ...</a:t>
            </a:r>
            <a:endParaRPr lang="en-US" sz="2400"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918664"/>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Initiate Pry</a:t>
            </a:r>
            <a:endParaRPr lang="en-US" dirty="0"/>
          </a:p>
        </p:txBody>
      </p:sp>
    </p:spTree>
    <p:extLst>
      <p:ext uri="{BB962C8B-B14F-4D97-AF65-F5344CB8AC3E}">
        <p14:creationId xmlns:p14="http://schemas.microsoft.com/office/powerpoint/2010/main" val="223569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 </a:t>
            </a:r>
            <a:r>
              <a:rPr lang="en-US" sz="2400" dirty="0" smtClean="0"/>
              <a:t>   # </a:t>
            </a:r>
            <a:r>
              <a:rPr lang="en-US" sz="2400" dirty="0"/>
              <a:t>... </a:t>
            </a:r>
            <a:r>
              <a:rPr lang="en-US" sz="2400" dirty="0" smtClean="0"/>
              <a:t>CONTINUED FROM THE PREVIOUS SLIDE ...</a:t>
            </a:r>
          </a:p>
          <a:p>
            <a:r>
              <a:rPr lang="en-US" sz="2400" dirty="0" smtClean="0"/>
              <a:t>    5</a:t>
            </a:r>
            <a:r>
              <a:rPr lang="en-US" sz="2400" dirty="0"/>
              <a:t>: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endParaRPr lang="en-US" sz="2400" dirty="0"/>
          </a:p>
          <a:p>
            <a:r>
              <a:rPr lang="en-US" sz="2400" dirty="0"/>
              <a:t>[1] pry(#&lt;Chef::Recipe&gt;)&gt;</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534357"/>
            <a:ext cx="14420850" cy="557213"/>
          </a:xfrm>
        </p:spPr>
        <p:txBody>
          <a:bodyPr/>
          <a:lstStyle/>
          <a:p>
            <a:endParaRPr lang="en-US"/>
          </a:p>
        </p:txBody>
      </p:sp>
      <p:sp>
        <p:nvSpPr>
          <p:cNvPr id="5" name="Title 4"/>
          <p:cNvSpPr>
            <a:spLocks noGrp="1"/>
          </p:cNvSpPr>
          <p:nvPr>
            <p:ph type="title"/>
          </p:nvPr>
        </p:nvSpPr>
        <p:spPr/>
        <p:txBody>
          <a:bodyPr/>
          <a:lstStyle/>
          <a:p>
            <a:r>
              <a:rPr lang="en-US" dirty="0" smtClean="0"/>
              <a:t>Pry Provides an Interactive Prompt</a:t>
            </a:r>
            <a:endParaRPr lang="en-US" dirty="0"/>
          </a:p>
        </p:txBody>
      </p:sp>
    </p:spTree>
    <p:extLst>
      <p:ext uri="{BB962C8B-B14F-4D97-AF65-F5344CB8AC3E}">
        <p14:creationId xmlns:p14="http://schemas.microsoft.com/office/powerpoint/2010/main" val="41611695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Help</a:t>
            </a:r>
          </a:p>
          <a:p>
            <a:r>
              <a:rPr lang="en-US" sz="2000" dirty="0"/>
              <a:t>  help               Show a list of commands or information about a specific command.</a:t>
            </a:r>
          </a:p>
          <a:p>
            <a:endParaRPr lang="en-US" sz="2000" dirty="0"/>
          </a:p>
          <a:p>
            <a:r>
              <a:rPr lang="en-US" sz="2000" dirty="0"/>
              <a:t>Context</a:t>
            </a:r>
          </a:p>
          <a:p>
            <a:r>
              <a:rPr lang="en-US" sz="2000" dirty="0"/>
              <a:t>  cd                 Move into a new context (object or scope).</a:t>
            </a:r>
          </a:p>
          <a:p>
            <a:r>
              <a:rPr lang="en-US" sz="2000" dirty="0"/>
              <a:t>  find-method        Recursively search for a method within a class/module or the </a:t>
            </a:r>
            <a:r>
              <a:rPr lang="en-US" sz="2000" dirty="0" err="1" smtClean="0"/>
              <a:t>curr</a:t>
            </a:r>
            <a:r>
              <a:rPr lang="en-US" sz="2000" dirty="0" smtClean="0"/>
              <a:t>...</a:t>
            </a:r>
          </a:p>
          <a:p>
            <a:r>
              <a:rPr lang="en-US" sz="2000" dirty="0"/>
              <a:t> </a:t>
            </a:r>
            <a:r>
              <a:rPr lang="en-US" sz="2000" dirty="0" smtClean="0"/>
              <a:t> </a:t>
            </a:r>
            <a:r>
              <a:rPr lang="en-US" sz="2000" dirty="0" err="1"/>
              <a:t>ls</a:t>
            </a:r>
            <a:r>
              <a:rPr lang="en-US" sz="2000" dirty="0"/>
              <a:t>                 Show the list of </a:t>
            </a:r>
            <a:r>
              <a:rPr lang="en-US" sz="2000" dirty="0" err="1"/>
              <a:t>vars</a:t>
            </a:r>
            <a:r>
              <a:rPr lang="en-US" sz="2000" dirty="0"/>
              <a:t> and methods in the current scope.</a:t>
            </a:r>
          </a:p>
          <a:p>
            <a:r>
              <a:rPr lang="en-US" sz="2000" dirty="0"/>
              <a:t>  pry-</a:t>
            </a:r>
            <a:r>
              <a:rPr lang="en-US" sz="2000" dirty="0" err="1"/>
              <a:t>backtrace</a:t>
            </a:r>
            <a:r>
              <a:rPr lang="en-US" sz="2000" dirty="0"/>
              <a:t>      Show the </a:t>
            </a:r>
            <a:r>
              <a:rPr lang="en-US" sz="2000" dirty="0" err="1"/>
              <a:t>backtrace</a:t>
            </a:r>
            <a:r>
              <a:rPr lang="en-US" sz="2000" dirty="0"/>
              <a:t> for the pry session.</a:t>
            </a:r>
          </a:p>
          <a:p>
            <a:r>
              <a:rPr lang="en-US" sz="2000" dirty="0"/>
              <a:t>  raise-up           Raise an exception out of the current pry instance.</a:t>
            </a:r>
          </a:p>
          <a:p>
            <a:r>
              <a:rPr lang="en-US" sz="2000" dirty="0"/>
              <a:t>  reset              Reset the </a:t>
            </a:r>
            <a:r>
              <a:rPr lang="en-US" sz="2000" dirty="0" err="1"/>
              <a:t>repl</a:t>
            </a:r>
            <a:r>
              <a:rPr lang="en-US" sz="2000" dirty="0"/>
              <a:t> to a clean state.</a:t>
            </a:r>
          </a:p>
        </p:txBody>
      </p:sp>
      <p:sp>
        <p:nvSpPr>
          <p:cNvPr id="3" name="Text Placeholder 2"/>
          <p:cNvSpPr>
            <a:spLocks noGrp="1"/>
          </p:cNvSpPr>
          <p:nvPr>
            <p:ph type="body" sz="quarter" idx="11"/>
          </p:nvPr>
        </p:nvSpPr>
        <p:spPr/>
        <p:txBody>
          <a:bodyPr/>
          <a:lstStyle/>
          <a:p>
            <a:r>
              <a:rPr lang="en-US" dirty="0"/>
              <a:t>[1] pry(#&lt;Chef::Recipe&gt;)</a:t>
            </a:r>
            <a:r>
              <a:rPr lang="en-US" dirty="0" smtClean="0"/>
              <a:t>&gt; help</a:t>
            </a:r>
            <a:endParaRPr lang="en-US" dirty="0"/>
          </a:p>
        </p:txBody>
      </p:sp>
      <p:sp>
        <p:nvSpPr>
          <p:cNvPr id="5" name="Title 4"/>
          <p:cNvSpPr>
            <a:spLocks noGrp="1"/>
          </p:cNvSpPr>
          <p:nvPr>
            <p:ph type="title"/>
          </p:nvPr>
        </p:nvSpPr>
        <p:spPr/>
        <p:txBody>
          <a:bodyPr/>
          <a:lstStyle/>
          <a:p>
            <a:r>
              <a:rPr lang="en-US" dirty="0" smtClean="0"/>
              <a:t>Ask Pry for Help</a:t>
            </a:r>
            <a:endParaRPr lang="en-US" dirty="0"/>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a:t>
            </a:r>
            <a:r>
              <a:rPr lang="en-US" sz="2800" dirty="0" smtClean="0">
                <a:solidFill>
                  <a:schemeClr val="bg1">
                    <a:lumMod val="85000"/>
                  </a:schemeClr>
                </a:solidFill>
              </a:rPr>
              <a:t>o escape the help menu, type in</a:t>
            </a:r>
            <a:r>
              <a:rPr lang="en-US" sz="2800" dirty="0" smtClean="0">
                <a:solidFill>
                  <a:schemeClr val="bg1"/>
                </a:solidFill>
              </a:rPr>
              <a:t> :q</a:t>
            </a:r>
          </a:p>
        </p:txBody>
      </p:sp>
    </p:spTree>
    <p:extLst>
      <p:ext uri="{BB962C8B-B14F-4D97-AF65-F5344CB8AC3E}">
        <p14:creationId xmlns:p14="http://schemas.microsoft.com/office/powerpoint/2010/main" val="26575780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t>=&gt; nil</a:t>
            </a:r>
            <a:endParaRPr lang="en-US" sz="2000" dirty="0"/>
          </a:p>
        </p:txBody>
      </p:sp>
      <p:sp>
        <p:nvSpPr>
          <p:cNvPr id="3" name="Text Placeholder 2"/>
          <p:cNvSpPr>
            <a:spLocks noGrp="1"/>
          </p:cNvSpPr>
          <p:nvPr>
            <p:ph type="body" sz="quarter" idx="11"/>
          </p:nvPr>
        </p:nvSpPr>
        <p:spPr/>
        <p:txBody>
          <a:bodyPr/>
          <a:lstStyle/>
          <a:p>
            <a:r>
              <a:rPr lang="en-US" dirty="0" smtClean="0"/>
              <a:t>[2] </a:t>
            </a:r>
            <a:r>
              <a:rPr lang="en-US" dirty="0"/>
              <a:t>pry(#&lt;Chef::Recipe&gt;)</a:t>
            </a:r>
            <a:r>
              <a:rPr lang="en-US" dirty="0" smtClean="0"/>
              <a:t>&gt; node['</a:t>
            </a:r>
            <a:r>
              <a:rPr lang="en-US" dirty="0" err="1" smtClean="0"/>
              <a:t>httpd</a:t>
            </a:r>
            <a:r>
              <a:rPr lang="en-US" dirty="0" smtClean="0"/>
              <a:t>']</a:t>
            </a:r>
            <a:endParaRPr lang="en-US" dirty="0"/>
          </a:p>
        </p:txBody>
      </p:sp>
      <p:sp>
        <p:nvSpPr>
          <p:cNvPr id="5" name="Title 4"/>
          <p:cNvSpPr>
            <a:spLocks noGrp="1"/>
          </p:cNvSpPr>
          <p:nvPr>
            <p:ph type="title"/>
          </p:nvPr>
        </p:nvSpPr>
        <p:spPr/>
        <p:txBody>
          <a:bodyPr>
            <a:normAutofit fontScale="90000"/>
          </a:bodyPr>
          <a:lstStyle/>
          <a:p>
            <a:r>
              <a:rPr lang="en-US" dirty="0" smtClean="0"/>
              <a:t>Execute Any Code As You Would in a Recipe</a:t>
            </a:r>
            <a:endParaRPr lang="en-US" dirty="0"/>
          </a:p>
        </p:txBody>
      </p:sp>
    </p:spTree>
    <p:extLst>
      <p:ext uri="{BB962C8B-B14F-4D97-AF65-F5344CB8AC3E}">
        <p14:creationId xmlns:p14="http://schemas.microsoft.com/office/powerpoint/2010/main" val="22184156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a:t>
            </a:r>
            <a:r>
              <a:rPr lang="en-US" sz="2000" dirty="0" err="1"/>
              <a:t>package_name</a:t>
            </a:r>
            <a:r>
              <a:rPr lang="en-US" sz="2000" dirty="0"/>
              <a:t>"=&gt;"</a:t>
            </a:r>
            <a:r>
              <a:rPr lang="en-US" sz="2000" dirty="0" err="1"/>
              <a:t>httpd</a:t>
            </a:r>
            <a:r>
              <a:rPr lang="en-US" sz="2000" dirty="0"/>
              <a:t>"}</a:t>
            </a:r>
          </a:p>
        </p:txBody>
      </p:sp>
      <p:sp>
        <p:nvSpPr>
          <p:cNvPr id="3" name="Text Placeholder 2"/>
          <p:cNvSpPr>
            <a:spLocks noGrp="1"/>
          </p:cNvSpPr>
          <p:nvPr>
            <p:ph type="body" sz="quarter" idx="11"/>
          </p:nvPr>
        </p:nvSpPr>
        <p:spPr/>
        <p:txBody>
          <a:bodyPr/>
          <a:lstStyle/>
          <a:p>
            <a:r>
              <a:rPr lang="en-US" dirty="0" smtClean="0"/>
              <a:t>[3] </a:t>
            </a:r>
            <a:r>
              <a:rPr lang="en-US" dirty="0"/>
              <a:t>pry(#&lt;Chef::Recipe&gt;)</a:t>
            </a:r>
            <a:r>
              <a:rPr lang="en-US" dirty="0" smtClean="0"/>
              <a:t>&gt; node['</a:t>
            </a:r>
            <a:r>
              <a:rPr lang="en-US" dirty="0" err="1" smtClean="0"/>
              <a:t>htpd</a:t>
            </a:r>
            <a:r>
              <a:rPr lang="en-US" dirty="0" smtClean="0"/>
              <a:t>']</a:t>
            </a:r>
            <a:endParaRPr lang="en-US" dirty="0"/>
          </a:p>
        </p:txBody>
      </p:sp>
      <p:sp>
        <p:nvSpPr>
          <p:cNvPr id="5" name="Title 4"/>
          <p:cNvSpPr>
            <a:spLocks noGrp="1"/>
          </p:cNvSpPr>
          <p:nvPr>
            <p:ph type="title"/>
          </p:nvPr>
        </p:nvSpPr>
        <p:spPr/>
        <p:txBody>
          <a:bodyPr/>
          <a:lstStyle/>
          <a:p>
            <a:r>
              <a:rPr lang="en-US" dirty="0" smtClean="0"/>
              <a:t>Explore the Different Node Attributes</a:t>
            </a:r>
            <a:endParaRPr lang="en-US" dirty="0"/>
          </a:p>
        </p:txBody>
      </p:sp>
    </p:spTree>
    <p:extLst>
      <p:ext uri="{BB962C8B-B14F-4D97-AF65-F5344CB8AC3E}">
        <p14:creationId xmlns:p14="http://schemas.microsoft.com/office/powerpoint/2010/main" val="1408692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err="1"/>
              <a:t>httpd</a:t>
            </a:r>
            <a:endParaRPr lang="en-US" b="1" dirty="0"/>
          </a:p>
          <a:p>
            <a:r>
              <a:rPr lang="en-US" b="1" dirty="0"/>
              <a:t>├── </a:t>
            </a:r>
            <a:r>
              <a:rPr lang="en-US" b="1" dirty="0" err="1"/>
              <a:t>Berksfile</a:t>
            </a:r>
            <a:endParaRPr lang="en-US" b="1" dirty="0"/>
          </a:p>
          <a:p>
            <a:r>
              <a:rPr lang="en-US" b="1" dirty="0"/>
              <a:t>├── </a:t>
            </a:r>
            <a:r>
              <a:rPr lang="en-US" b="1" dirty="0" err="1"/>
              <a:t>Berksfile.lock</a:t>
            </a:r>
            <a:endParaRPr lang="en-US" b="1" dirty="0"/>
          </a:p>
          <a:p>
            <a:r>
              <a:rPr lang="en-US" b="1" dirty="0"/>
              <a:t>├── </a:t>
            </a:r>
            <a:r>
              <a:rPr lang="en-US" b="1" dirty="0" err="1"/>
              <a:t>README.md</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recipes</a:t>
            </a:r>
          </a:p>
          <a:p>
            <a:r>
              <a:rPr lang="en-US" b="1" dirty="0"/>
              <a:t>│   ├── </a:t>
            </a:r>
            <a:r>
              <a:rPr lang="en-US" b="1" dirty="0" err="1"/>
              <a:t>default.rb</a:t>
            </a:r>
            <a:endParaRPr lang="en-US" b="1" dirty="0"/>
          </a:p>
          <a:p>
            <a:r>
              <a:rPr lang="en-US" b="1" dirty="0"/>
              <a:t>│   └── </a:t>
            </a:r>
            <a:r>
              <a:rPr lang="en-US" b="1" dirty="0" err="1" smtClean="0"/>
              <a:t>install.rb</a:t>
            </a:r>
            <a:endParaRPr lang="en-US" b="1" dirty="0" smtClean="0"/>
          </a:p>
          <a:p>
            <a:r>
              <a:rPr lang="en-US" b="1" dirty="0"/>
              <a:t>10 directories, 12 files</a:t>
            </a:r>
          </a:p>
        </p:txBody>
      </p:sp>
      <p:sp>
        <p:nvSpPr>
          <p:cNvPr id="8" name="Text Placeholder 7"/>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6" name="Title 5"/>
          <p:cNvSpPr>
            <a:spLocks noGrp="1"/>
          </p:cNvSpPr>
          <p:nvPr>
            <p:ph type="title"/>
          </p:nvPr>
        </p:nvSpPr>
        <p:spPr/>
        <p:txBody>
          <a:bodyPr>
            <a:normAutofit fontScale="90000"/>
          </a:bodyPr>
          <a:lstStyle/>
          <a:p>
            <a:r>
              <a:rPr lang="en-US" dirty="0" smtClean="0"/>
              <a:t>Examine the Content of the </a:t>
            </a:r>
            <a:r>
              <a:rPr lang="en-US" dirty="0" err="1" smtClean="0"/>
              <a:t>httpd</a:t>
            </a:r>
            <a:r>
              <a:rPr lang="en-US" dirty="0" smtClean="0"/>
              <a:t> cookbook</a:t>
            </a:r>
            <a:endParaRPr lang="en-US" dirty="0"/>
          </a:p>
        </p:txBody>
      </p:sp>
    </p:spTree>
    <p:extLst>
      <p:ext uri="{BB962C8B-B14F-4D97-AF65-F5344CB8AC3E}">
        <p14:creationId xmlns:p14="http://schemas.microsoft.com/office/powerpoint/2010/main" val="1539128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[4] </a:t>
            </a:r>
            <a:r>
              <a:rPr lang="en-US" dirty="0"/>
              <a:t>pry(#&lt;Chef::Recipe&gt;)</a:t>
            </a:r>
            <a:r>
              <a:rPr lang="en-US" dirty="0" smtClean="0"/>
              <a:t>&gt; exit!</a:t>
            </a:r>
            <a:endParaRPr lang="en-US" dirty="0"/>
          </a:p>
        </p:txBody>
      </p:sp>
      <p:sp>
        <p:nvSpPr>
          <p:cNvPr id="5" name="Title 4"/>
          <p:cNvSpPr>
            <a:spLocks noGrp="1"/>
          </p:cNvSpPr>
          <p:nvPr>
            <p:ph type="title"/>
          </p:nvPr>
        </p:nvSpPr>
        <p:spPr/>
        <p:txBody>
          <a:bodyPr/>
          <a:lstStyle/>
          <a:p>
            <a:r>
              <a:rPr lang="en-US" dirty="0" smtClean="0"/>
              <a:t>Halt the Execution of the Test Immediately</a:t>
            </a:r>
            <a:endParaRPr lang="en-US" dirty="0"/>
          </a:p>
        </p:txBody>
      </p:sp>
    </p:spTree>
    <p:extLst>
      <p:ext uri="{BB962C8B-B14F-4D97-AF65-F5344CB8AC3E}">
        <p14:creationId xmlns:p14="http://schemas.microsoft.com/office/powerpoint/2010/main" val="40511119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smtClean="0"/>
              <a:t>Remove the breakpoint and restore the code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tidy life is a happy life. </a:t>
            </a:r>
            <a:endParaRPr lang="en-US" sz="1800" dirty="0" smtClean="0">
              <a:solidFill>
                <a:schemeClr val="tx2"/>
              </a:solidFill>
            </a:endParaRPr>
          </a:p>
        </p:txBody>
      </p:sp>
    </p:spTree>
    <p:extLst>
      <p:ext uri="{BB962C8B-B14F-4D97-AF65-F5344CB8AC3E}">
        <p14:creationId xmlns:p14="http://schemas.microsoft.com/office/powerpoint/2010/main" val="1486383384"/>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Break Point from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a:t>require 'pry'</a:t>
            </a:r>
          </a:p>
          <a:p>
            <a:r>
              <a:rPr lang="en-US" dirty="0" err="1"/>
              <a:t>binding.pry</a:t>
            </a:r>
            <a:endParaRPr lang="en-US" dirty="0"/>
          </a:p>
          <a:p>
            <a:endParaRPr lang="en-US" dirty="0"/>
          </a:p>
          <a:p>
            <a:r>
              <a:rPr lang="en-US" dirty="0"/>
              <a:t>package node['</a:t>
            </a:r>
            <a:r>
              <a:rPr lang="en-US" dirty="0" err="1"/>
              <a:t>httpd</a:t>
            </a:r>
            <a:r>
              <a:rPr lang="en-US" dirty="0"/>
              <a:t>']['</a:t>
            </a:r>
            <a:r>
              <a:rPr lang="en-US" dirty="0" err="1"/>
              <a:t>package_name</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2"/>
          </p:nvPr>
        </p:nvSpPr>
        <p:spPr>
          <a:xfrm>
            <a:off x="1124446" y="4741354"/>
            <a:ext cx="14404273" cy="1641484"/>
          </a:xfrm>
        </p:spPr>
        <p:txBody>
          <a:bodyPr/>
          <a:lstStyle/>
          <a:p>
            <a:r>
              <a:rPr lang="en-US" dirty="0" smtClean="0"/>
              <a:t>-</a:t>
            </a:r>
          </a:p>
        </p:txBody>
      </p:sp>
    </p:spTree>
    <p:extLst>
      <p:ext uri="{BB962C8B-B14F-4D97-AF65-F5344CB8AC3E}">
        <p14:creationId xmlns:p14="http://schemas.microsoft.com/office/powerpoint/2010/main" val="36194829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the Change in the Attributes</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5" name="Text Placeholder 4"/>
          <p:cNvSpPr>
            <a:spLocks noGrp="1"/>
          </p:cNvSpPr>
          <p:nvPr>
            <p:ph type="body" sz="quarter" idx="13"/>
          </p:nvPr>
        </p:nvSpPr>
        <p:spPr>
          <a:xfrm>
            <a:off x="1135042" y="2135066"/>
            <a:ext cx="14404273" cy="626533"/>
          </a:xfrm>
        </p:spPr>
        <p:txBody>
          <a:bodyPr/>
          <a:lstStyle/>
          <a:p>
            <a:endParaRPr lang="en-US" dirty="0"/>
          </a:p>
        </p:txBody>
      </p:sp>
    </p:spTree>
    <p:extLst>
      <p:ext uri="{BB962C8B-B14F-4D97-AF65-F5344CB8AC3E}">
        <p14:creationId xmlns:p14="http://schemas.microsoft.com/office/powerpoint/2010/main" val="3579525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Mutate the code and add the breakpoint</a:t>
            </a:r>
          </a:p>
          <a:p>
            <a:pPr marL="342900" indent="-342900">
              <a:buFont typeface="Wingdings" charset="2"/>
              <a:buChar char="ü"/>
            </a:pPr>
            <a:r>
              <a:rPr lang="en-US" dirty="0"/>
              <a:t>Execute the tests </a:t>
            </a:r>
            <a:r>
              <a:rPr lang="en-US" dirty="0" smtClean="0"/>
              <a:t>to cause the breakpoint to trigger</a:t>
            </a:r>
            <a:endParaRPr lang="en-US" dirty="0"/>
          </a:p>
          <a:p>
            <a:pPr marL="342900" indent="-342900">
              <a:buFont typeface="Wingdings" charset="2"/>
              <a:buChar char="ü"/>
            </a:pPr>
            <a:r>
              <a:rPr lang="en-US" dirty="0" smtClean="0"/>
              <a:t>Remove the breakpoint and restore the code</a:t>
            </a:r>
            <a:endParaRPr lang="en-US" dirty="0"/>
          </a:p>
        </p:txBody>
      </p:sp>
    </p:spTree>
    <p:extLst>
      <p:ext uri="{BB962C8B-B14F-4D97-AF65-F5344CB8AC3E}">
        <p14:creationId xmlns:p14="http://schemas.microsoft.com/office/powerpoint/2010/main" val="1358620145"/>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ü"/>
            </a:pPr>
            <a:r>
              <a:rPr lang="en-US" b="1" dirty="0" smtClean="0"/>
              <a:t>Debugging</a:t>
            </a:r>
            <a:endParaRPr lang="en-US" b="1" dirty="0"/>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This is only the beginning!</a:t>
            </a:r>
            <a:endParaRPr lang="en-US" sz="1800" dirty="0" smtClean="0">
              <a:solidFill>
                <a:schemeClr val="tx2"/>
              </a:solidFill>
            </a:endParaRPr>
          </a:p>
        </p:txBody>
      </p:sp>
    </p:spTree>
    <p:extLst>
      <p:ext uri="{BB962C8B-B14F-4D97-AF65-F5344CB8AC3E}">
        <p14:creationId xmlns:p14="http://schemas.microsoft.com/office/powerpoint/2010/main" val="1989723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698093" cy="5345953"/>
          </a:xfrm>
        </p:spPr>
        <p:txBody>
          <a:bodyPr/>
          <a:lstStyle/>
          <a:p>
            <a:r>
              <a:rPr lang="en-US" b="1" dirty="0" smtClean="0"/>
              <a:t>"Rate This"</a:t>
            </a:r>
            <a:r>
              <a:rPr lang="en-US" dirty="0" smtClean="0"/>
              <a:t> presentation to leave your feedback and help me do my work better.</a:t>
            </a:r>
          </a:p>
          <a:p>
            <a:endParaRPr lang="en-US" dirty="0"/>
          </a:p>
          <a:p>
            <a:r>
              <a:rPr lang="en-US" dirty="0" smtClean="0"/>
              <a:t>Email me at </a:t>
            </a:r>
            <a:r>
              <a:rPr lang="en-US" b="1" dirty="0" err="1" smtClean="0"/>
              <a:t>franklin@chef.io</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169318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39" y="1227415"/>
            <a:ext cx="12202523" cy="6863917"/>
          </a:xfrm>
          <a:prstGeom prst="rect">
            <a:avLst/>
          </a:prstGeom>
        </p:spPr>
      </p:pic>
      <p:sp>
        <p:nvSpPr>
          <p:cNvPr id="2" name="Title 1"/>
          <p:cNvSpPr>
            <a:spLocks noGrp="1"/>
          </p:cNvSpPr>
          <p:nvPr>
            <p:ph type="title"/>
          </p:nvPr>
        </p:nvSpPr>
        <p:spPr/>
        <p:txBody>
          <a:bodyPr/>
          <a:lstStyle/>
          <a:p>
            <a:r>
              <a:rPr lang="en-US" dirty="0" smtClean="0"/>
              <a:t>The Joy of Automating!</a:t>
            </a:r>
            <a:endParaRPr lang="en-US" dirty="0"/>
          </a:p>
        </p:txBody>
      </p:sp>
      <p:sp>
        <p:nvSpPr>
          <p:cNvPr id="3" name="Text Placeholder 2"/>
          <p:cNvSpPr>
            <a:spLocks noGrp="1"/>
          </p:cNvSpPr>
          <p:nvPr>
            <p:ph type="body" sz="quarter" idx="12"/>
          </p:nvPr>
        </p:nvSpPr>
        <p:spPr>
          <a:xfrm>
            <a:off x="2172480" y="6332711"/>
            <a:ext cx="11915217" cy="1503811"/>
          </a:xfrm>
          <a:solidFill>
            <a:schemeClr val="tx2"/>
          </a:solidFill>
          <a:ln>
            <a:solidFill>
              <a:srgbClr val="F18B21"/>
            </a:solidFill>
          </a:ln>
        </p:spPr>
        <p:txBody>
          <a:bodyPr anchor="ctr"/>
          <a:lstStyle/>
          <a:p>
            <a:pPr lvl="1" algn="ctr"/>
            <a:r>
              <a:rPr lang="en-US" sz="3200" b="1" dirty="0" smtClean="0">
                <a:solidFill>
                  <a:schemeClr val="bg1"/>
                </a:solidFill>
              </a:rPr>
              <a:t>Fridays 10AM PDT </a:t>
            </a:r>
          </a:p>
          <a:p>
            <a:pPr lvl="1" algn="ctr"/>
            <a:r>
              <a:rPr lang="en-US" sz="3200" b="1" dirty="0" err="1" smtClean="0">
                <a:solidFill>
                  <a:schemeClr val="bg1"/>
                </a:solidFill>
              </a:rPr>
              <a:t>getchef</a:t>
            </a:r>
            <a:r>
              <a:rPr lang="en-US" sz="3200" b="1" dirty="0" smtClean="0">
                <a:solidFill>
                  <a:schemeClr val="bg1"/>
                </a:solidFill>
              </a:rPr>
              <a:t> @ YouTube</a:t>
            </a:r>
          </a:p>
        </p:txBody>
      </p:sp>
    </p:spTree>
    <p:extLst>
      <p:ext uri="{BB962C8B-B14F-4D97-AF65-F5344CB8AC3E}">
        <p14:creationId xmlns:p14="http://schemas.microsoft.com/office/powerpoint/2010/main" val="30562838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615" y="1429426"/>
            <a:ext cx="8625385" cy="6199495"/>
          </a:xfrm>
          <a:prstGeom prst="rect">
            <a:avLst/>
          </a:prstGeom>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40" y="1856198"/>
            <a:ext cx="7565912" cy="5345953"/>
          </a:xfrm>
        </p:spPr>
        <p:txBody>
          <a:bodyPr/>
          <a:lstStyle/>
          <a:p>
            <a:pPr>
              <a:lnSpc>
                <a:spcPct val="150000"/>
              </a:lnSpc>
            </a:pPr>
            <a:r>
              <a:rPr lang="en-US" smtClean="0"/>
              <a:t>April 12 </a:t>
            </a:r>
            <a:r>
              <a:rPr lang="en-US" dirty="0" smtClean="0"/>
              <a:t>@ 8</a:t>
            </a:r>
            <a:r>
              <a:rPr lang="en-US" dirty="0"/>
              <a:t>:00 am </a:t>
            </a:r>
            <a:r>
              <a:rPr lang="en-US" dirty="0" smtClean="0"/>
              <a:t>- 4:00 pm </a:t>
            </a:r>
            <a:r>
              <a:rPr lang="en-US" smtClean="0"/>
              <a:t>(PDT</a:t>
            </a:r>
            <a:r>
              <a:rPr lang="en-US" dirty="0" smtClean="0"/>
              <a:t>)</a:t>
            </a:r>
          </a:p>
          <a:p>
            <a:pPr>
              <a:lnSpc>
                <a:spcPct val="150000"/>
              </a:lnSpc>
            </a:pPr>
            <a:r>
              <a:rPr lang="en-US" dirty="0" smtClean="0"/>
              <a:t>Sign </a:t>
            </a:r>
            <a:r>
              <a:rPr lang="en-US" dirty="0"/>
              <a:t>up at </a:t>
            </a:r>
            <a:r>
              <a:rPr lang="en-US" b="1" dirty="0"/>
              <a:t>https://www.chef.io/training</a:t>
            </a:r>
          </a:p>
          <a:p>
            <a:pPr>
              <a:lnSpc>
                <a:spcPct val="150000"/>
              </a:lnSpc>
            </a:pPr>
            <a:r>
              <a:rPr lang="en-US" dirty="0" smtClean="0"/>
              <a:t>Use the code </a:t>
            </a:r>
            <a:r>
              <a:rPr lang="en-US" b="1" dirty="0" smtClean="0"/>
              <a:t>TDDWEB </a:t>
            </a:r>
            <a:r>
              <a:rPr lang="en-US" dirty="0" smtClean="0"/>
              <a:t>to take </a:t>
            </a:r>
            <a:r>
              <a:rPr lang="en-US" sz="3600" b="1" dirty="0" smtClean="0"/>
              <a:t>15% off </a:t>
            </a:r>
            <a:r>
              <a:rPr lang="en-US" dirty="0" smtClean="0"/>
              <a:t>the cost of the course.</a:t>
            </a:r>
            <a:endParaRPr lang="en-US" dirty="0"/>
          </a:p>
          <a:p>
            <a:pPr>
              <a:lnSpc>
                <a:spcPct val="150000"/>
              </a:lnSpc>
            </a:pPr>
            <a:endParaRPr lang="en-US" dirty="0"/>
          </a:p>
        </p:txBody>
      </p:sp>
    </p:spTree>
    <p:extLst>
      <p:ext uri="{BB962C8B-B14F-4D97-AF65-F5344CB8AC3E}">
        <p14:creationId xmlns:p14="http://schemas.microsoft.com/office/powerpoint/2010/main" val="4248600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2403559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18515</TotalTime>
  <Words>9862</Words>
  <Application>Microsoft Macintosh PowerPoint</Application>
  <PresentationFormat>Custom</PresentationFormat>
  <Paragraphs>1030</Paragraphs>
  <Slides>106</Slides>
  <Notes>87</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Template</vt:lpstr>
      <vt:lpstr>Interaction</vt:lpstr>
      <vt:lpstr>Test Driven Cookbook Development</vt:lpstr>
      <vt:lpstr>Franklin Webber</vt:lpstr>
      <vt:lpstr>You</vt:lpstr>
      <vt:lpstr>Schedule</vt:lpstr>
      <vt:lpstr>Let Us Know What You Think</vt:lpstr>
      <vt:lpstr>Was this Valuable to You?</vt:lpstr>
      <vt:lpstr>Test Driven Cookbook Development</vt:lpstr>
      <vt:lpstr>Agenda</vt:lpstr>
      <vt:lpstr>Examine the Content of the httpd cookbook</vt:lpstr>
      <vt:lpstr>Gain Important Insights from the README</vt:lpstr>
      <vt:lpstr>Find the Culprit</vt:lpstr>
      <vt:lpstr>View the Test Kitchen Configuration File</vt:lpstr>
      <vt:lpstr>Find Purpose from the Integration Tests</vt:lpstr>
      <vt:lpstr>View the Contents of the Default Recipe</vt:lpstr>
      <vt:lpstr>View the Contents of the Install Recipe</vt:lpstr>
      <vt:lpstr>Agenda</vt:lpstr>
      <vt:lpstr>Slower Feedback Cycle</vt:lpstr>
      <vt:lpstr>External Dependencies</vt:lpstr>
      <vt:lpstr>PowerPoint Presentation</vt:lpstr>
      <vt:lpstr>Resource Collection</vt:lpstr>
      <vt:lpstr>RSpec and ChefSpec</vt:lpstr>
      <vt:lpstr>Test Kitchen versus ChefSpec</vt:lpstr>
      <vt:lpstr>Faster Feedback While Developing Cookbooks</vt:lpstr>
      <vt:lpstr>View the Spec Directory</vt:lpstr>
      <vt:lpstr>View the Test for the Default Recipe</vt:lpstr>
      <vt:lpstr>View the Test for the Default Recipe</vt:lpstr>
      <vt:lpstr>View the Test for the Default Recipe</vt:lpstr>
      <vt:lpstr>View the Test for the Default Recipe</vt:lpstr>
      <vt:lpstr>Execute the Test for the Default Recipe</vt:lpstr>
      <vt:lpstr>Faster Feedback While Developing Cookbooks</vt:lpstr>
      <vt:lpstr>We Should Test the Inclusion of a Recipe</vt:lpstr>
      <vt:lpstr>Create a Pending Test</vt:lpstr>
      <vt:lpstr>Execute the Tests to See the Pending Tests</vt:lpstr>
      <vt:lpstr>Execute the Tests to See the Pending Tests</vt:lpstr>
      <vt:lpstr>View the Results to See the Pending Tests</vt:lpstr>
      <vt:lpstr>Faster Feedback While Developing Cookbooks</vt:lpstr>
      <vt:lpstr>ChefSpec Documentation</vt:lpstr>
      <vt:lpstr>Write the Test that Verifies the Include Recipe</vt:lpstr>
      <vt:lpstr>Execute the Tests to See the Failure</vt:lpstr>
      <vt:lpstr>Faster Feedback While Developing Cookbooks</vt:lpstr>
      <vt:lpstr>Uncomment the Include Recipe</vt:lpstr>
      <vt:lpstr>Execute the Tests to See it Pass</vt:lpstr>
      <vt:lpstr>Faster Feedback While Developing Cookbooks</vt:lpstr>
      <vt:lpstr>Agenda</vt:lpstr>
      <vt:lpstr>Testing Remaining Resources</vt:lpstr>
      <vt:lpstr>Generated Recipes Also Generate Specs</vt:lpstr>
      <vt:lpstr>Execute the Install Specification</vt:lpstr>
      <vt:lpstr>Add a Pending Test to Verify the Package</vt:lpstr>
      <vt:lpstr>ChefSpec Documentation</vt:lpstr>
      <vt:lpstr>Write the Test to Verify the Package</vt:lpstr>
      <vt:lpstr>Write the Test to Verify the Package</vt:lpstr>
      <vt:lpstr>Execute the Test to See it Pass</vt:lpstr>
      <vt:lpstr>Testing Remaining Resources</vt:lpstr>
      <vt:lpstr>It's Quiet. Too Quiet.</vt:lpstr>
      <vt:lpstr>Comment Out the Resource</vt:lpstr>
      <vt:lpstr>Execute the Test to See it Fail</vt:lpstr>
      <vt:lpstr>Uncomment Out the Resource</vt:lpstr>
      <vt:lpstr>Execute the Test to See it Pass</vt:lpstr>
      <vt:lpstr>Testing Remaining Resources</vt:lpstr>
      <vt:lpstr>Agenda</vt:lpstr>
      <vt:lpstr>Modular Cookbook Recipes</vt:lpstr>
      <vt:lpstr>Modular Cookbook Recipes</vt:lpstr>
      <vt:lpstr>The Node Object</vt:lpstr>
      <vt:lpstr>Refactor to Use Attributes</vt:lpstr>
      <vt:lpstr>Replace the Value with a Node Attribute</vt:lpstr>
      <vt:lpstr>Refactor to Use Attributes</vt:lpstr>
      <vt:lpstr>Execute the Tests to See it Fail</vt:lpstr>
      <vt:lpstr>Refactor to Use Attributes</vt:lpstr>
      <vt:lpstr>Ask Chef How to Generate an Attributes File</vt:lpstr>
      <vt:lpstr>Use Chef to Generate a Default Attributes File</vt:lpstr>
      <vt:lpstr>View the Attributes File Generated</vt:lpstr>
      <vt:lpstr>Add the Default Node Attribute</vt:lpstr>
      <vt:lpstr>Refactor to Use Attributes</vt:lpstr>
      <vt:lpstr>Execute the Tests to See it Pass</vt:lpstr>
      <vt:lpstr>Refactor to Use Attributes</vt:lpstr>
      <vt:lpstr>Agenda</vt:lpstr>
      <vt:lpstr>What if We Made a Typo?</vt:lpstr>
      <vt:lpstr>Typos Like This One Will Waste Time</vt:lpstr>
      <vt:lpstr>Mental Model vs Actual Model</vt:lpstr>
      <vt:lpstr>Pry a Debugger</vt:lpstr>
      <vt:lpstr>Setup a Break Point</vt:lpstr>
      <vt:lpstr>Create a Typo in the Defined Attribute</vt:lpstr>
      <vt:lpstr>Add a Break Point in the Recipe</vt:lpstr>
      <vt:lpstr>Setup a Break Point</vt:lpstr>
      <vt:lpstr>Execute the Test to Initiate Pry</vt:lpstr>
      <vt:lpstr>Pry Provides an Interactive Prompt</vt:lpstr>
      <vt:lpstr>Ask Pry for Help</vt:lpstr>
      <vt:lpstr>Execute Any Code As You Would in a Recipe</vt:lpstr>
      <vt:lpstr>Explore the Different Node Attributes</vt:lpstr>
      <vt:lpstr>Halt the Execution of the Test Immediately</vt:lpstr>
      <vt:lpstr>Setup a Break Point</vt:lpstr>
      <vt:lpstr>Remove the Break Point from the Recipe</vt:lpstr>
      <vt:lpstr>Fix the Change in the Attributes</vt:lpstr>
      <vt:lpstr>Setup a Break Point</vt:lpstr>
      <vt:lpstr>Agenda</vt:lpstr>
      <vt:lpstr>Let Us Know What You Think</vt:lpstr>
      <vt:lpstr>The Joy of Automating!</vt:lpstr>
      <vt:lpstr>Test-Driven Cookbook Development</vt:lpstr>
      <vt:lpstr>Test-Driven Cookbook Development</vt:lpstr>
      <vt:lpstr>Webinars and Training Videos</vt:lpstr>
      <vt:lpstr>Testing Language Documentation</vt:lpstr>
      <vt:lpstr>My Terminal</vt:lpstr>
      <vt:lpstr>BrightTALK Attachments</vt:lpstr>
      <vt:lpstr>Agenda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2295</cp:revision>
  <cp:lastPrinted>2016-02-24T01:48:58Z</cp:lastPrinted>
  <dcterms:created xsi:type="dcterms:W3CDTF">2012-09-13T17:36:07Z</dcterms:created>
  <dcterms:modified xsi:type="dcterms:W3CDTF">2016-03-22T18:33:03Z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